
<file path=[Content_Types].xml><?xml version="1.0" encoding="utf-8"?>
<Types xmlns="http://schemas.openxmlformats.org/package/2006/content-types">
  <Default Extension="bin" ContentType="application/vnd.ms-office.activeX"/>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activeX/activeX1.xml" ContentType="application/vnd.ms-office.activeX+xml"/>
  <Override PartName="/ppt/tags/tag98.xml" ContentType="application/vnd.openxmlformats-officedocument.presentationml.tags+xml"/>
  <Override PartName="/ppt/activeX/activeX2.xml" ContentType="application/vnd.ms-office.activeX+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activeX/activeX3.xml" ContentType="application/vnd.ms-office.activeX+xml"/>
  <Override PartName="/ppt/activeX/activeX4.xml" ContentType="application/vnd.ms-office.activeX+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63" r:id="rId2"/>
    <p:sldId id="260" r:id="rId3"/>
    <p:sldId id="261" r:id="rId4"/>
    <p:sldId id="262" r:id="rId5"/>
    <p:sldId id="263" r:id="rId6"/>
    <p:sldId id="264"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92" r:id="rId27"/>
    <p:sldId id="293" r:id="rId28"/>
    <p:sldId id="294"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6.wmf"/></Relationship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slideMaster" Target="../slideMasters/slideMaster1.xml"/><Relationship Id="rId2" Type="http://schemas.openxmlformats.org/officeDocument/2006/relationships/tags" Target="../tags/tag8.xml"/><Relationship Id="rId16" Type="http://schemas.openxmlformats.org/officeDocument/2006/relationships/tags" Target="../tags/tag2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slideMaster" Target="../slideMasters/slideMaster1.xml"/><Relationship Id="rId4" Type="http://schemas.openxmlformats.org/officeDocument/2006/relationships/tags" Target="../tags/tag8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tags" Target="../tags/tag95.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slideMaster" Target="../slideMasters/slideMaster1.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tags" Target="../tags/tag9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3" Type="http://schemas.openxmlformats.org/officeDocument/2006/relationships/tags" Target="../tags/tag30.xml"/><Relationship Id="rId21" Type="http://schemas.openxmlformats.org/officeDocument/2006/relationships/slideMaster" Target="../slideMasters/slideMaster1.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19" Type="http://schemas.openxmlformats.org/officeDocument/2006/relationships/tags" Target="../tags/tag46.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6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slideMaster" Target="../slideMasters/slideMaster1.xml"/><Relationship Id="rId4"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slideMaster" Target="../slideMasters/slideMaster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a:off x="11123613" y="-7938"/>
            <a:ext cx="1068387"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5" name="椭圆 4"/>
          <p:cNvSpPr/>
          <p:nvPr>
            <p:custDataLst>
              <p:tags r:id="rId2"/>
            </p:custDataLst>
          </p:nvPr>
        </p:nvSpPr>
        <p:spPr>
          <a:xfrm>
            <a:off x="8029575" y="458788"/>
            <a:ext cx="741363" cy="7413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6" name="任意多边形: 形状 5"/>
          <p:cNvSpPr/>
          <p:nvPr>
            <p:custDataLst>
              <p:tags r:id="rId3"/>
            </p:custDataLst>
          </p:nvPr>
        </p:nvSpPr>
        <p:spPr>
          <a:xfrm>
            <a:off x="3287713" y="-7938"/>
            <a:ext cx="1457325" cy="584201"/>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7" name="任意多边形: 形状 6"/>
          <p:cNvSpPr/>
          <p:nvPr>
            <p:custDataLst>
              <p:tags r:id="rId4"/>
            </p:custDataLst>
          </p:nvPr>
        </p:nvSpPr>
        <p:spPr>
          <a:xfrm>
            <a:off x="5199063" y="5929313"/>
            <a:ext cx="1828800" cy="938212"/>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8" name="任意多边形: 形状 7"/>
          <p:cNvSpPr/>
          <p:nvPr>
            <p:custDataLst>
              <p:tags r:id="rId5"/>
            </p:custDataLst>
          </p:nvPr>
        </p:nvSpPr>
        <p:spPr>
          <a:xfrm>
            <a:off x="10945813" y="6275388"/>
            <a:ext cx="1036637"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9" name="任意多边形: 形状 8"/>
          <p:cNvSpPr/>
          <p:nvPr>
            <p:custDataLst>
              <p:tags r:id="rId6"/>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10" name="KSO_Shape"/>
          <p:cNvSpPr/>
          <p:nvPr>
            <p:custDataLst>
              <p:tags r:id="rId7"/>
            </p:custDataLst>
          </p:nvPr>
        </p:nvSpPr>
        <p:spPr>
          <a:xfrm rot="13141020">
            <a:off x="484188" y="1138238"/>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8"/>
            </p:custDataLst>
          </p:nvPr>
        </p:nvSpPr>
        <p:spPr>
          <a:xfrm rot="17100000">
            <a:off x="822325" y="3236913"/>
            <a:ext cx="215900" cy="19050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9"/>
            </p:custDataLst>
          </p:nvPr>
        </p:nvSpPr>
        <p:spPr>
          <a:xfrm rot="10154805">
            <a:off x="8432800" y="6116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0"/>
            </p:custDataLst>
          </p:nvPr>
        </p:nvSpPr>
        <p:spPr>
          <a:xfrm rot="11738950">
            <a:off x="10777538" y="2560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4" name=" 184"/>
          <p:cNvSpPr/>
          <p:nvPr>
            <p:custDataLst>
              <p:tags r:id="rId11"/>
            </p:custDataLst>
          </p:nvPr>
        </p:nvSpPr>
        <p:spPr>
          <a:xfrm>
            <a:off x="727075" y="1936750"/>
            <a:ext cx="936625" cy="9366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fontAlgn="auto">
              <a:spcBef>
                <a:spcPts val="0"/>
              </a:spcBef>
              <a:spcAft>
                <a:spcPts val="0"/>
              </a:spcAft>
              <a:buFontTx/>
              <a:buNone/>
              <a:defRPr/>
            </a:pPr>
            <a:endParaRPr lang="zh-CN" altLang="en-US">
              <a:solidFill>
                <a:srgbClr val="FFFFFF"/>
              </a:solidFill>
              <a:latin typeface="微软雅黑" panose="020B0503020204020204" charset="-122"/>
              <a:cs typeface="微软雅黑" panose="020B0503020204020204" charset="-122"/>
            </a:endParaRPr>
          </a:p>
        </p:txBody>
      </p:sp>
      <p:sp>
        <p:nvSpPr>
          <p:cNvPr id="2" name="标题 1"/>
          <p:cNvSpPr>
            <a:spLocks noGrp="1"/>
          </p:cNvSpPr>
          <p:nvPr>
            <p:ph type="ctrTitle" hasCustomPrompt="1"/>
            <p:custDataLst>
              <p:tags r:id="rId12"/>
            </p:custDataLst>
          </p:nvPr>
        </p:nvSpPr>
        <p:spPr>
          <a:xfrm>
            <a:off x="2757714" y="2510565"/>
            <a:ext cx="6676572" cy="902363"/>
          </a:xfrm>
        </p:spPr>
        <p:txBody>
          <a:bodyPr anchor="b">
            <a:normAutofit/>
          </a:bodyPr>
          <a:lstStyle>
            <a:lvl1pPr algn="ctr">
              <a:defRPr sz="4800" b="1">
                <a:solidFill>
                  <a:schemeClr val="tx1">
                    <a:lumMod val="65000"/>
                    <a:lumOff val="35000"/>
                  </a:schemeClr>
                </a:solidFill>
              </a:defRPr>
            </a:lvl1pPr>
          </a:lstStyle>
          <a:p>
            <a:r>
              <a:rPr lang="zh-CN" altLang="en-US" noProof="1"/>
              <a:t>单击此处编辑标题</a:t>
            </a:r>
          </a:p>
        </p:txBody>
      </p:sp>
      <p:sp>
        <p:nvSpPr>
          <p:cNvPr id="3" name="副标题 2"/>
          <p:cNvSpPr>
            <a:spLocks noGrp="1"/>
          </p:cNvSpPr>
          <p:nvPr>
            <p:ph type="subTitle" idx="1"/>
            <p:custDataLst>
              <p:tags r:id="rId13"/>
            </p:custDataLst>
          </p:nvPr>
        </p:nvSpPr>
        <p:spPr>
          <a:xfrm>
            <a:off x="2757714" y="3461461"/>
            <a:ext cx="6676572" cy="590550"/>
          </a:xfrm>
        </p:spPr>
        <p:txBody>
          <a:bodyPr>
            <a:normAutofit/>
          </a:bodyPr>
          <a:lstStyle>
            <a:lvl1pPr marL="0" indent="0" algn="ctr">
              <a:buNone/>
              <a:defRPr sz="2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15" name="日期占位符 3"/>
          <p:cNvSpPr>
            <a:spLocks noGrp="1"/>
          </p:cNvSpPr>
          <p:nvPr>
            <p:ph type="dt" sz="half" idx="10"/>
            <p:custDataLst>
              <p:tags r:id="rId14"/>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2020/3/9</a:t>
            </a:fld>
            <a:endParaRPr lang="zh-CN" altLang="en-US"/>
          </a:p>
        </p:txBody>
      </p:sp>
      <p:sp>
        <p:nvSpPr>
          <p:cNvPr id="16" name="页脚占位符 4"/>
          <p:cNvSpPr>
            <a:spLocks noGrp="1"/>
          </p:cNvSpPr>
          <p:nvPr>
            <p:ph type="ftr" sz="quarter" idx="11"/>
            <p:custDataLst>
              <p:tags r:id="rId15"/>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17" name="灯片编号占位符 5"/>
          <p:cNvSpPr>
            <a:spLocks noGrp="1"/>
          </p:cNvSpPr>
          <p:nvPr>
            <p:ph type="sldNum" sz="quarter" idx="12"/>
            <p:custDataLst>
              <p:tags r:id="rId1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1"/>
            </p:custDataLst>
          </p:nvPr>
        </p:nvSpPr>
        <p:spPr>
          <a:xfrm>
            <a:off x="669930" y="952508"/>
            <a:ext cx="10852237" cy="5388907"/>
          </a:xfrm>
        </p:spPr>
        <p:txBody>
          <a:bodyPr/>
          <a:lstStyle>
            <a:lvl1pPr>
              <a:defRPr/>
            </a:lvl1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3"/>
          <p:cNvSpPr>
            <a:spLocks noGrp="1"/>
          </p:cNvSpPr>
          <p:nvPr>
            <p:ph type="dt" sz="half" idx="14"/>
            <p:custDataLst>
              <p:tags r:id="rId2"/>
            </p:custDataLst>
          </p:nvPr>
        </p:nvSpPr>
        <p:spPr/>
        <p:txBody>
          <a:bodyPr/>
          <a:lstStyle>
            <a:lvl1pPr>
              <a:defRPr/>
            </a:lvl1pPr>
          </a:lstStyle>
          <a:p>
            <a:pPr>
              <a:defRPr/>
            </a:pPr>
            <a:endParaRPr lang="zh-CN" altLang="en-US"/>
          </a:p>
        </p:txBody>
      </p:sp>
      <p:sp>
        <p:nvSpPr>
          <p:cNvPr id="4" name="页脚占位符 4"/>
          <p:cNvSpPr>
            <a:spLocks noGrp="1"/>
          </p:cNvSpPr>
          <p:nvPr>
            <p:ph type="ftr" sz="quarter" idx="15"/>
            <p:custDataLst>
              <p:tags r:id="rId3"/>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6"/>
            <p:custDataLst>
              <p:tags r:id="rId4"/>
            </p:custDataLst>
          </p:nvPr>
        </p:nvSpPr>
        <p:spPr/>
        <p:txBody>
          <a:bodyPr/>
          <a:lstStyle>
            <a:lvl1pPr>
              <a:defRPr/>
            </a:lvl1pPr>
          </a:lstStyle>
          <a:p>
            <a:pPr>
              <a:defRPr/>
            </a:pPr>
            <a:fld id="{5E5EBB0C-5A13-436A-8D2C-3DC1B1265DA7}" type="slidenum">
              <a:rPr lang="zh-CN" altLang="en-US"/>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11123613" y="-7938"/>
            <a:ext cx="1068387"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4" name="椭圆 3"/>
          <p:cNvSpPr/>
          <p:nvPr>
            <p:custDataLst>
              <p:tags r:id="rId2"/>
            </p:custDataLst>
          </p:nvPr>
        </p:nvSpPr>
        <p:spPr>
          <a:xfrm>
            <a:off x="1481138" y="1231812"/>
            <a:ext cx="1497012" cy="149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5" name="任意多边形: 形状 4"/>
          <p:cNvSpPr/>
          <p:nvPr>
            <p:custDataLst>
              <p:tags r:id="rId3"/>
            </p:custDataLst>
          </p:nvPr>
        </p:nvSpPr>
        <p:spPr>
          <a:xfrm>
            <a:off x="8089900" y="-7938"/>
            <a:ext cx="1047750" cy="420688"/>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6" name="任意多边形: 形状 5"/>
          <p:cNvSpPr/>
          <p:nvPr>
            <p:custDataLst>
              <p:tags r:id="rId4"/>
            </p:custDataLst>
          </p:nvPr>
        </p:nvSpPr>
        <p:spPr>
          <a:xfrm>
            <a:off x="4592638" y="5781675"/>
            <a:ext cx="2116137" cy="1087438"/>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7" name="任意多边形: 形状 6"/>
          <p:cNvSpPr/>
          <p:nvPr>
            <p:custDataLst>
              <p:tags r:id="rId5"/>
            </p:custDataLst>
          </p:nvPr>
        </p:nvSpPr>
        <p:spPr>
          <a:xfrm>
            <a:off x="10945813" y="6275388"/>
            <a:ext cx="1036637"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8" name="任意多边形: 形状 7"/>
          <p:cNvSpPr/>
          <p:nvPr>
            <p:custDataLst>
              <p:tags r:id="rId6"/>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9" name="KSO_Shape"/>
          <p:cNvSpPr/>
          <p:nvPr>
            <p:custDataLst>
              <p:tags r:id="rId7"/>
            </p:custDataLst>
          </p:nvPr>
        </p:nvSpPr>
        <p:spPr>
          <a:xfrm rot="10154805">
            <a:off x="9918700" y="490378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0" name="KSO_Shape"/>
          <p:cNvSpPr/>
          <p:nvPr>
            <p:custDataLst>
              <p:tags r:id="rId8"/>
            </p:custDataLst>
          </p:nvPr>
        </p:nvSpPr>
        <p:spPr>
          <a:xfrm rot="10154805">
            <a:off x="8273266" y="23358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9"/>
            </p:custDataLst>
          </p:nvPr>
        </p:nvSpPr>
        <p:spPr>
          <a:xfrm rot="13326744">
            <a:off x="1309688" y="4641850"/>
            <a:ext cx="628650" cy="554038"/>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10"/>
            </p:custDataLst>
          </p:nvPr>
        </p:nvSpPr>
        <p:spPr>
          <a:xfrm rot="6300000">
            <a:off x="5813425" y="893763"/>
            <a:ext cx="563563" cy="49688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hasCustomPrompt="1"/>
            <p:custDataLst>
              <p:tags r:id="rId11"/>
            </p:custDataLst>
          </p:nvPr>
        </p:nvSpPr>
        <p:spPr>
          <a:xfrm>
            <a:off x="1936564" y="2842161"/>
            <a:ext cx="8318872" cy="1173679"/>
          </a:xfrm>
        </p:spPr>
        <p:txBody>
          <a:bodyPr rIns="25400" rtlCol="0">
            <a:no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5"/>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编版标题</a:t>
            </a:r>
            <a:endParaRPr noProof="1">
              <a:sym typeface="+mn-ea"/>
            </a:endParaRPr>
          </a:p>
        </p:txBody>
      </p:sp>
      <p:sp>
        <p:nvSpPr>
          <p:cNvPr id="13" name="日期占位符 2"/>
          <p:cNvSpPr>
            <a:spLocks noGrp="1"/>
          </p:cNvSpPr>
          <p:nvPr>
            <p:ph type="dt" sz="half" idx="10"/>
            <p:custDataLst>
              <p:tags r:id="rId12"/>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14" name="页脚占位符 3"/>
          <p:cNvSpPr>
            <a:spLocks noGrp="1"/>
          </p:cNvSpPr>
          <p:nvPr>
            <p:ph type="ftr" sz="quarter" idx="11"/>
            <p:custDataLst>
              <p:tags r:id="rId13"/>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15" name="灯片编号占位符 4"/>
          <p:cNvSpPr>
            <a:spLocks noGrp="1"/>
          </p:cNvSpPr>
          <p:nvPr>
            <p:ph type="sldNum" sz="quarter" idx="12"/>
            <p:custDataLst>
              <p:tags r:id="rId14"/>
            </p:custDataLst>
          </p:nvPr>
        </p:nvSpPr>
        <p:spPr/>
        <p:txBody>
          <a:bodyPr/>
          <a:lstStyle>
            <a:lvl1pPr>
              <a:defRPr/>
            </a:lvl1pPr>
          </a:lstStyle>
          <a:p>
            <a:pPr>
              <a:defRPr/>
            </a:pPr>
            <a:fld id="{5F28921A-3659-40E6-BF05-B007AA185C5C}" type="slidenum">
              <a:rPr lang="zh-CN" altLang="en-US"/>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2"/>
            </p:custDataLst>
          </p:nvPr>
        </p:nvSpPr>
        <p:spPr>
          <a:xfrm>
            <a:off x="669882" y="952508"/>
            <a:ext cx="10852237"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3"/>
            </p:custDataLst>
          </p:nvPr>
        </p:nvSpPr>
        <p:spPr/>
        <p:txBody>
          <a:bodyPr/>
          <a:lstStyle>
            <a:lvl1pPr>
              <a:defRPr/>
            </a:lvl1pPr>
          </a:lstStyle>
          <a:p>
            <a:fld id="{D997B5FA-0921-464F-AAE1-844C04324D75}" type="datetimeFigureOut">
              <a:rPr lang="zh-CN" altLang="en-US" smtClean="0"/>
              <a:t>2020/3/9</a:t>
            </a:fld>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椭圆 3"/>
          <p:cNvSpPr/>
          <p:nvPr>
            <p:custDataLst>
              <p:tags r:id="rId1"/>
            </p:custDataLst>
          </p:nvPr>
        </p:nvSpPr>
        <p:spPr>
          <a:xfrm>
            <a:off x="1408113" y="2114550"/>
            <a:ext cx="2681287" cy="2681288"/>
          </a:xfrm>
          <a:prstGeom prst="ellipse">
            <a:avLst/>
          </a:prstGeom>
          <a:solidFill>
            <a:schemeClr val="bg1">
              <a:lumMod val="95000"/>
            </a:schemeClr>
          </a:solidFill>
          <a:ln>
            <a:noFill/>
          </a:ln>
          <a:effectLst>
            <a:outerShdw blurRad="3302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dirty="0">
              <a:latin typeface="微软雅黑" panose="020B0503020204020204" charset="-122"/>
              <a:cs typeface="Arial" panose="020B0604020202020204" pitchFamily="34" charset="0"/>
              <a:sym typeface="+mn-ea"/>
            </a:endParaRPr>
          </a:p>
        </p:txBody>
      </p:sp>
      <p:sp>
        <p:nvSpPr>
          <p:cNvPr id="5" name="椭圆 4"/>
          <p:cNvSpPr/>
          <p:nvPr>
            <p:custDataLst>
              <p:tags r:id="rId2"/>
            </p:custDataLst>
          </p:nvPr>
        </p:nvSpPr>
        <p:spPr>
          <a:xfrm>
            <a:off x="1574800" y="2266950"/>
            <a:ext cx="2378075" cy="23764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cxnSp>
        <p:nvCxnSpPr>
          <p:cNvPr id="6" name="直接连接符 5"/>
          <p:cNvCxnSpPr/>
          <p:nvPr>
            <p:custDataLst>
              <p:tags r:id="rId3"/>
            </p:custDataLst>
          </p:nvPr>
        </p:nvCxnSpPr>
        <p:spPr>
          <a:xfrm>
            <a:off x="4762500" y="3602038"/>
            <a:ext cx="494823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4"/>
            </p:custDataLst>
          </p:nvPr>
        </p:nvSpPr>
        <p:spPr>
          <a:xfrm>
            <a:off x="9802813" y="3541713"/>
            <a:ext cx="115887" cy="1158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8" name="椭圆 7"/>
          <p:cNvSpPr/>
          <p:nvPr>
            <p:custDataLst>
              <p:tags r:id="rId5"/>
            </p:custDataLst>
          </p:nvPr>
        </p:nvSpPr>
        <p:spPr>
          <a:xfrm>
            <a:off x="10299700" y="3541713"/>
            <a:ext cx="115888" cy="1158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9" name="椭圆 8"/>
          <p:cNvSpPr/>
          <p:nvPr>
            <p:custDataLst>
              <p:tags r:id="rId6"/>
            </p:custDataLst>
          </p:nvPr>
        </p:nvSpPr>
        <p:spPr>
          <a:xfrm>
            <a:off x="9967913" y="3541713"/>
            <a:ext cx="115887" cy="115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10" name="椭圆 9"/>
          <p:cNvSpPr/>
          <p:nvPr>
            <p:custDataLst>
              <p:tags r:id="rId7"/>
            </p:custDataLst>
          </p:nvPr>
        </p:nvSpPr>
        <p:spPr>
          <a:xfrm>
            <a:off x="10134600" y="3541713"/>
            <a:ext cx="115888" cy="115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11" name="KSO_Shape"/>
          <p:cNvSpPr/>
          <p:nvPr>
            <p:custDataLst>
              <p:tags r:id="rId8"/>
            </p:custDataLst>
          </p:nvPr>
        </p:nvSpPr>
        <p:spPr>
          <a:xfrm rot="237355">
            <a:off x="2771775" y="23082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9"/>
            </p:custDataLst>
          </p:nvPr>
        </p:nvSpPr>
        <p:spPr>
          <a:xfrm rot="1275228">
            <a:off x="3003550" y="2360613"/>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0"/>
            </p:custDataLst>
          </p:nvPr>
        </p:nvSpPr>
        <p:spPr>
          <a:xfrm rot="2175228">
            <a:off x="3209925" y="2478088"/>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4" name="KSO_Shape"/>
          <p:cNvSpPr/>
          <p:nvPr>
            <p:custDataLst>
              <p:tags r:id="rId11"/>
            </p:custDataLst>
          </p:nvPr>
        </p:nvSpPr>
        <p:spPr>
          <a:xfrm rot="3075228">
            <a:off x="3363119" y="2640806"/>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5" name="KSO_Shape"/>
          <p:cNvSpPr/>
          <p:nvPr>
            <p:custDataLst>
              <p:tags r:id="rId12"/>
            </p:custDataLst>
          </p:nvPr>
        </p:nvSpPr>
        <p:spPr>
          <a:xfrm rot="298659" flipH="1" flipV="1">
            <a:off x="2470150" y="4416425"/>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6" name="KSO_Shape"/>
          <p:cNvSpPr/>
          <p:nvPr>
            <p:custDataLst>
              <p:tags r:id="rId13"/>
            </p:custDataLst>
          </p:nvPr>
        </p:nvSpPr>
        <p:spPr>
          <a:xfrm rot="1336532" flipH="1" flipV="1">
            <a:off x="2243138" y="43656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7" name="KSO_Shape"/>
          <p:cNvSpPr/>
          <p:nvPr>
            <p:custDataLst>
              <p:tags r:id="rId14"/>
            </p:custDataLst>
          </p:nvPr>
        </p:nvSpPr>
        <p:spPr>
          <a:xfrm rot="2236532" flipH="1" flipV="1">
            <a:off x="2039938" y="4243388"/>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8" name="KSO_Shape"/>
          <p:cNvSpPr/>
          <p:nvPr>
            <p:custDataLst>
              <p:tags r:id="rId15"/>
            </p:custDataLst>
          </p:nvPr>
        </p:nvSpPr>
        <p:spPr>
          <a:xfrm rot="3136532" flipH="1" flipV="1">
            <a:off x="1889919" y="4079081"/>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p:custDataLst>
              <p:tags r:id="rId16"/>
            </p:custDataLst>
          </p:nvPr>
        </p:nvSpPr>
        <p:spPr>
          <a:xfrm>
            <a:off x="4730750" y="2895613"/>
            <a:ext cx="4979670" cy="564898"/>
          </a:xfrm>
        </p:spPr>
        <p:txBody>
          <a:bodyPr anchor="b">
            <a:normAutofit/>
          </a:bodyPr>
          <a:lstStyle>
            <a:lvl1pPr>
              <a:defRPr sz="2800" b="1">
                <a:solidFill>
                  <a:schemeClr val="tx1">
                    <a:lumMod val="65000"/>
                    <a:lumOff val="35000"/>
                  </a:schemeClr>
                </a:solidFill>
              </a:defRPr>
            </a:lvl1pPr>
          </a:lstStyle>
          <a:p>
            <a:r>
              <a:rPr lang="zh-CN" altLang="en-US" noProof="1"/>
              <a:t>单击此处编辑母版标题样式</a:t>
            </a:r>
          </a:p>
        </p:txBody>
      </p:sp>
      <p:sp>
        <p:nvSpPr>
          <p:cNvPr id="3" name="文本占位符 2"/>
          <p:cNvSpPr>
            <a:spLocks noGrp="1"/>
          </p:cNvSpPr>
          <p:nvPr>
            <p:ph type="body" idx="1"/>
            <p:custDataLst>
              <p:tags r:id="rId17"/>
            </p:custDataLst>
          </p:nvPr>
        </p:nvSpPr>
        <p:spPr>
          <a:xfrm>
            <a:off x="4730750" y="3753579"/>
            <a:ext cx="4979670" cy="581108"/>
          </a:xfrm>
        </p:spPr>
        <p:txBody>
          <a:bodyPr>
            <a:normAutofit/>
          </a:bodyPr>
          <a:lstStyle>
            <a:lvl1pPr marL="0" indent="0">
              <a:buNone/>
              <a:defRPr sz="1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19" name="日期占位符 3"/>
          <p:cNvSpPr>
            <a:spLocks noGrp="1"/>
          </p:cNvSpPr>
          <p:nvPr>
            <p:ph type="dt" sz="half" idx="10"/>
            <p:custDataLst>
              <p:tags r:id="rId18"/>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20" name="页脚占位符 4"/>
          <p:cNvSpPr>
            <a:spLocks noGrp="1"/>
          </p:cNvSpPr>
          <p:nvPr>
            <p:ph type="ftr" sz="quarter" idx="11"/>
            <p:custDataLst>
              <p:tags r:id="rId19"/>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21" name="灯片编号占位符 5"/>
          <p:cNvSpPr>
            <a:spLocks noGrp="1"/>
          </p:cNvSpPr>
          <p:nvPr>
            <p:ph type="sldNum" sz="quarter" idx="12"/>
            <p:custDataLst>
              <p:tags r:id="rId20"/>
            </p:custDataLst>
          </p:nvPr>
        </p:nvSpPr>
        <p:spPr/>
        <p:txBody>
          <a:bodyPr/>
          <a:lstStyle>
            <a:lvl1pPr>
              <a:defRPr/>
            </a:lvl1pPr>
          </a:lstStyle>
          <a:p>
            <a:pPr>
              <a:defRPr/>
            </a:pPr>
            <a:fld id="{5A45DB6B-299C-4F61-8596-3ECB41FAC937}" type="slidenum">
              <a:rPr lang="zh-CN" altLang="en-US"/>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2"/>
            </p:custDataLst>
          </p:nvPr>
        </p:nvSpPr>
        <p:spPr>
          <a:xfrm>
            <a:off x="669930" y="952508"/>
            <a:ext cx="5283242"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t>2020/3/9</a:t>
            </a:fld>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p:custDataLst>
              <p:tags r:id="rId2"/>
            </p:custDataLst>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custDataLst>
              <p:tags r:id="rId3"/>
            </p:custDataLst>
          </p:nvPr>
        </p:nvSpPr>
        <p:spPr>
          <a:xfrm>
            <a:off x="669925" y="1406525"/>
            <a:ext cx="5283200"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5" name="文本占位符 4"/>
          <p:cNvSpPr>
            <a:spLocks noGrp="1"/>
          </p:cNvSpPr>
          <p:nvPr>
            <p:ph type="body" sz="quarter" idx="3"/>
            <p:custDataLst>
              <p:tags r:id="rId4"/>
            </p:custDataLst>
          </p:nvPr>
        </p:nvSpPr>
        <p:spPr>
          <a:xfrm>
            <a:off x="6235750" y="952508"/>
            <a:ext cx="528324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a:t>
            </a:r>
            <a:r>
              <a:rPr lang="zh-CN" altLang="en-US" noProof="1">
                <a:sym typeface="+mn-ea"/>
              </a:rPr>
              <a:t>编辑母版文本样式</a:t>
            </a:r>
          </a:p>
        </p:txBody>
      </p:sp>
      <p:sp>
        <p:nvSpPr>
          <p:cNvPr id="6" name="内容占位符 5"/>
          <p:cNvSpPr>
            <a:spLocks noGrp="1"/>
          </p:cNvSpPr>
          <p:nvPr>
            <p:ph sz="quarter" idx="4"/>
            <p:custDataLst>
              <p:tags r:id="rId5"/>
            </p:custDataLst>
          </p:nvPr>
        </p:nvSpPr>
        <p:spPr>
          <a:xfrm>
            <a:off x="6235750" y="1406525"/>
            <a:ext cx="5283242"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6"/>
            </p:custDataLst>
          </p:nvPr>
        </p:nvSpPr>
        <p:spPr/>
        <p:txBody>
          <a:bodyPr/>
          <a:lstStyle>
            <a:lvl1pPr>
              <a:defRPr/>
            </a:lvl1pPr>
          </a:lstStyle>
          <a:p>
            <a:fld id="{D997B5FA-0921-464F-AAE1-844C04324D75}" type="datetimeFigureOut">
              <a:rPr lang="zh-CN" altLang="en-US" smtClean="0"/>
              <a:t>2020/3/9</a:t>
            </a:fld>
            <a:endParaRPr lang="zh-CN" altLang="en-US"/>
          </a:p>
        </p:txBody>
      </p:sp>
      <p:sp>
        <p:nvSpPr>
          <p:cNvPr id="8" name="页脚占位符 4"/>
          <p:cNvSpPr>
            <a:spLocks noGrp="1"/>
          </p:cNvSpPr>
          <p:nvPr>
            <p:ph type="ftr" sz="quarter" idx="11"/>
            <p:custDataLst>
              <p:tags r:id="rId7"/>
            </p:custDataLst>
          </p:nvPr>
        </p:nvSpPr>
        <p:spPr/>
        <p:txBody>
          <a:bodyPr/>
          <a:lstStyle>
            <a:lvl1pPr>
              <a:defRPr/>
            </a:lvl1pPr>
          </a:lstStyle>
          <a:p>
            <a:endParaRPr lang="zh-CN" altLang="en-US"/>
          </a:p>
        </p:txBody>
      </p:sp>
      <p:sp>
        <p:nvSpPr>
          <p:cNvPr id="9" name="灯片编号占位符 5"/>
          <p:cNvSpPr>
            <a:spLocks noGrp="1"/>
          </p:cNvSpPr>
          <p:nvPr>
            <p:ph type="sldNum" sz="quarter" idx="12"/>
            <p:custDataLst>
              <p:tags r:id="rId8"/>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2"/>
            </p:custDataLst>
          </p:nvPr>
        </p:nvSpPr>
        <p:spPr/>
        <p:txBody>
          <a:bodyPr/>
          <a:lstStyle>
            <a:lvl1pPr>
              <a:defRPr/>
            </a:lvl1pPr>
          </a:lstStyle>
          <a:p>
            <a:fld id="{D997B5FA-0921-464F-AAE1-844C04324D75}" type="datetimeFigureOut">
              <a:rPr lang="zh-CN" altLang="en-US" smtClean="0"/>
              <a:t>2020/3/9</a:t>
            </a:fld>
            <a:endParaRPr lang="zh-CN" altLang="en-US"/>
          </a:p>
        </p:txBody>
      </p:sp>
      <p:sp>
        <p:nvSpPr>
          <p:cNvPr id="4" name="页脚占位符 4"/>
          <p:cNvSpPr>
            <a:spLocks noGrp="1"/>
          </p:cNvSpPr>
          <p:nvPr>
            <p:ph type="ftr" sz="quarter" idx="11"/>
            <p:custDataLst>
              <p:tags r:id="rId3"/>
            </p:custDataLst>
          </p:nvPr>
        </p:nvSpPr>
        <p:spPr/>
        <p:txBody>
          <a:bodyPr/>
          <a:lstStyle>
            <a:lvl1pPr>
              <a:defRPr/>
            </a:lvl1pPr>
          </a:lstStyle>
          <a:p>
            <a:endParaRPr lang="zh-CN" altLang="en-US"/>
          </a:p>
        </p:txBody>
      </p:sp>
      <p:sp>
        <p:nvSpPr>
          <p:cNvPr id="5" name="灯片编号占位符 5"/>
          <p:cNvSpPr>
            <a:spLocks noGrp="1"/>
          </p:cNvSpPr>
          <p:nvPr>
            <p:ph type="sldNum" sz="quarter" idx="12"/>
            <p:custDataLst>
              <p:tags r:id="rId4"/>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1"/>
            </p:custDataLst>
          </p:nvPr>
        </p:nvSpPr>
        <p:spPr/>
        <p:txBody>
          <a:bodyPr/>
          <a:lstStyle>
            <a:lvl1pPr>
              <a:defRPr/>
            </a:lvl1pPr>
          </a:lstStyle>
          <a:p>
            <a:fld id="{D997B5FA-0921-464F-AAE1-844C04324D75}" type="datetimeFigureOut">
              <a:rPr lang="zh-CN" altLang="en-US" smtClean="0"/>
              <a:t>2020/3/9</a:t>
            </a:fld>
            <a:endParaRPr lang="zh-CN" altLang="en-US"/>
          </a:p>
        </p:txBody>
      </p:sp>
      <p:sp>
        <p:nvSpPr>
          <p:cNvPr id="3" name="页脚占位符 4"/>
          <p:cNvSpPr>
            <a:spLocks noGrp="1"/>
          </p:cNvSpPr>
          <p:nvPr>
            <p:ph type="ftr" sz="quarter" idx="11"/>
            <p:custDataLst>
              <p:tags r:id="rId2"/>
            </p:custDataLst>
          </p:nvPr>
        </p:nvSpPr>
        <p:spPr/>
        <p:txBody>
          <a:bodyPr/>
          <a:lstStyle>
            <a:lvl1pPr>
              <a:defRPr/>
            </a:lvl1pPr>
          </a:lstStyle>
          <a:p>
            <a:endParaRPr lang="zh-CN" altLang="en-US"/>
          </a:p>
        </p:txBody>
      </p:sp>
      <p:sp>
        <p:nvSpPr>
          <p:cNvPr id="4" name="灯片编号占位符 5"/>
          <p:cNvSpPr>
            <a:spLocks noGrp="1"/>
          </p:cNvSpPr>
          <p:nvPr>
            <p:ph type="sldNum" sz="quarter" idx="12"/>
            <p:custDataLst>
              <p:tags r:id="rId3"/>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2"/>
            </p:custDataLst>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p>
        </p:txBody>
      </p:sp>
      <p:sp>
        <p:nvSpPr>
          <p:cNvPr id="4" name="文本占位符 3"/>
          <p:cNvSpPr>
            <a:spLocks noGrp="1"/>
          </p:cNvSpPr>
          <p:nvPr>
            <p:ph type="body" sz="half" idx="2"/>
            <p:custDataLst>
              <p:tags r:id="rId3"/>
            </p:custDataLst>
          </p:nvPr>
        </p:nvSpPr>
        <p:spPr>
          <a:xfrm>
            <a:off x="6238925" y="952508"/>
            <a:ext cx="528324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t>单击此处</a:t>
            </a:r>
            <a:r>
              <a:rPr lang="zh-CN" altLang="en-US" noProof="1">
                <a:sym typeface="+mn-ea"/>
              </a:rPr>
              <a:t>编辑母版文本样式</a:t>
            </a:r>
          </a:p>
        </p:txBody>
      </p:sp>
      <p:sp>
        <p:nvSpPr>
          <p:cNvPr id="5"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t>2020/3/9</a:t>
            </a:fld>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custDataLst>
              <p:tags r:id="rId3"/>
            </p:custDataLst>
          </p:nvPr>
        </p:nvSpPr>
        <p:spPr/>
        <p:txBody>
          <a:bodyPr/>
          <a:lstStyle>
            <a:lvl1pPr>
              <a:defRPr/>
            </a:lvl1pPr>
          </a:lstStyle>
          <a:p>
            <a:fld id="{D997B5FA-0921-464F-AAE1-844C04324D75}" type="datetimeFigureOut">
              <a:rPr lang="zh-CN" altLang="en-US" smtClean="0"/>
              <a:t>2020/3/9</a:t>
            </a:fld>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3"/>
            </p:custDataLst>
          </p:nvPr>
        </p:nvSpPr>
        <p:spPr bwMode="auto">
          <a:xfrm>
            <a:off x="669925" y="442913"/>
            <a:ext cx="10852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p>
        </p:txBody>
      </p:sp>
      <p:sp>
        <p:nvSpPr>
          <p:cNvPr id="1027" name="文本占位符 2"/>
          <p:cNvSpPr>
            <a:spLocks noGrp="1" noChangeArrowheads="1"/>
          </p:cNvSpPr>
          <p:nvPr>
            <p:ph type="body" idx="9"/>
            <p:custDataLst>
              <p:tags r:id="rId14"/>
            </p:custDataLst>
          </p:nvPr>
        </p:nvSpPr>
        <p:spPr bwMode="auto">
          <a:xfrm>
            <a:off x="669925" y="952500"/>
            <a:ext cx="1085215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5"/>
            </p:custDataLst>
          </p:nvPr>
        </p:nvSpPr>
        <p:spPr>
          <a:xfrm>
            <a:off x="879475" y="6350000"/>
            <a:ext cx="2700338" cy="315913"/>
          </a:xfrm>
          <a:prstGeom prst="rect">
            <a:avLst/>
          </a:prstGeom>
        </p:spPr>
        <p:txBody>
          <a:bodyPr vert="horz" lIns="91440" tIns="45720" rIns="91440" bIns="45720" rtlCol="0" anchor="ctr">
            <a:normAutofit/>
          </a:bodyPr>
          <a:lstStyle>
            <a:lvl1pPr algn="l">
              <a:buFontTx/>
              <a:buNone/>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2020/3/9</a:t>
            </a:fld>
            <a:endParaRPr lang="zh-CN" altLang="en-US"/>
          </a:p>
        </p:txBody>
      </p:sp>
      <p:sp>
        <p:nvSpPr>
          <p:cNvPr id="5" name="页脚占位符 4"/>
          <p:cNvSpPr>
            <a:spLocks noGrp="1"/>
          </p:cNvSpPr>
          <p:nvPr>
            <p:ph type="ftr" sz="quarter" idx="3"/>
            <p:custDataLst>
              <p:tags r:id="rId16"/>
            </p:custDataLst>
          </p:nvPr>
        </p:nvSpPr>
        <p:spPr>
          <a:xfrm>
            <a:off x="4116388" y="6350000"/>
            <a:ext cx="3959225" cy="315913"/>
          </a:xfrm>
          <a:prstGeom prst="rect">
            <a:avLst/>
          </a:prstGeom>
        </p:spPr>
        <p:txBody>
          <a:bodyPr vert="horz" lIns="91440" tIns="45720" rIns="91440" bIns="45720" rtlCol="0" anchor="ctr">
            <a:normAutofit/>
          </a:bodyPr>
          <a:lstStyle>
            <a:lvl1pPr algn="ctr">
              <a:buFontTx/>
              <a:buNone/>
              <a:defRPr sz="1200" dirty="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custDataLst>
              <p:tags r:id="rId17"/>
            </p:custDataLst>
          </p:nvPr>
        </p:nvSpPr>
        <p:spPr>
          <a:xfrm>
            <a:off x="8610600" y="6350000"/>
            <a:ext cx="2700338" cy="315913"/>
          </a:xfrm>
          <a:prstGeom prst="rect">
            <a:avLst/>
          </a:prstGeom>
        </p:spPr>
        <p:txBody>
          <a:bodyPr vert="horz" lIns="91440" tIns="45720" rIns="91440" bIns="45720" rtlCol="0" anchor="ctr">
            <a:normAutofit/>
          </a:bodyPr>
          <a:lstStyle>
            <a:lvl1pPr algn="r">
              <a:buFontTx/>
              <a:buNone/>
              <a:defRPr sz="1200" smtClean="0">
                <a:solidFill>
                  <a:schemeClr val="tx1">
                    <a:tint val="75000"/>
                  </a:schemeClr>
                </a:solidFill>
                <a:latin typeface="微软雅黑" panose="020B0503020204020204" charset="-122"/>
                <a:cs typeface="微软雅黑" panose="020B0503020204020204" charset="-122"/>
              </a:defRPr>
            </a:lvl1pPr>
          </a:lstStyle>
          <a:p>
            <a:fld id="{565CE74E-AB26-4998-AD42-012C4C1AD076}" type="slidenum">
              <a:rPr lang="zh-CN" altLang="en-US" smtClean="0"/>
              <a:t>‹#›</a:t>
            </a:fld>
            <a:endParaRPr lang="zh-CN" altLang="en-US"/>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fontAlgn="base" hangingPunct="1">
        <a:spcBef>
          <a:spcPct val="0"/>
        </a:spcBef>
        <a:spcAft>
          <a:spcPct val="0"/>
        </a:spcAft>
        <a:defRPr sz="2400" b="1" kern="1200" spc="200">
          <a:solidFill>
            <a:schemeClr val="tx1"/>
          </a:solidFill>
          <a:latin typeface="微软雅黑" panose="020B0503020204020204" charset="-122"/>
          <a:ea typeface="微软雅黑" panose="020B0503020204020204" charset="-122"/>
          <a:cs typeface="微软雅黑" panose="020B0503020204020204" charset="-122"/>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p:titleStyle>
    <p:bodyStyle>
      <a:lvl1pPr marL="228600" indent="-228600" algn="l" rtl="0" eaLnBrk="1" fontAlgn="base" hangingPunct="1">
        <a:lnSpc>
          <a:spcPct val="130000"/>
        </a:lnSpc>
        <a:spcBef>
          <a:spcPct val="0"/>
        </a:spcBef>
        <a:spcAft>
          <a:spcPts val="1000"/>
        </a:spcAft>
        <a:buFont typeface="Arial" panose="020B0604020202020204" pitchFamily="34" charset="0"/>
        <a:buChar char="•"/>
        <a:defRPr sz="1600" kern="1200" spc="150">
          <a:solidFill>
            <a:schemeClr val="tx1"/>
          </a:solidFill>
          <a:latin typeface="微软雅黑" panose="020B0503020204020204" charset="-122"/>
          <a:ea typeface="微软雅黑" panose="020B0503020204020204" charset="-122"/>
          <a:cs typeface="微软雅黑" panose="020B0503020204020204" charset="-122"/>
        </a:defRPr>
      </a:lvl1pPr>
      <a:lvl2pPr marL="6858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2pPr>
      <a:lvl3pPr marL="11430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3pPr>
      <a:lvl4pPr marL="16002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xml"/><Relationship Id="rId1" Type="http://schemas.openxmlformats.org/officeDocument/2006/relationships/vmlDrawing" Target="../drawings/vmlDrawing2.vml"/><Relationship Id="rId4" Type="http://schemas.openxmlformats.org/officeDocument/2006/relationships/image" Target="../media/image51.wmf"/></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58.jpeg"/><Relationship Id="rId4" Type="http://schemas.openxmlformats.org/officeDocument/2006/relationships/image" Target="../media/image57.jpeg"/></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5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5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jpeg"/><Relationship Id="rId4" Type="http://schemas.openxmlformats.org/officeDocument/2006/relationships/image" Target="../media/image79.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84.jpe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83.jpe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82.png"/><Relationship Id="rId5" Type="http://schemas.openxmlformats.org/officeDocument/2006/relationships/tags" Target="../tags/tag105.xml"/><Relationship Id="rId10" Type="http://schemas.openxmlformats.org/officeDocument/2006/relationships/slideLayout" Target="../slideLayouts/slideLayout7.xml"/><Relationship Id="rId4" Type="http://schemas.openxmlformats.org/officeDocument/2006/relationships/tags" Target="../tags/tag104.xml"/><Relationship Id="rId9" Type="http://schemas.openxmlformats.org/officeDocument/2006/relationships/tags" Target="../tags/tag109.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3.xml"/><Relationship Id="rId1" Type="http://schemas.openxmlformats.org/officeDocument/2006/relationships/vmlDrawing" Target="../drawings/vmlDrawing3.vml"/><Relationship Id="rId4" Type="http://schemas.openxmlformats.org/officeDocument/2006/relationships/image" Target="../media/image85.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4.xml"/><Relationship Id="rId1" Type="http://schemas.openxmlformats.org/officeDocument/2006/relationships/vmlDrawing" Target="../drawings/vmlDrawing4.vml"/><Relationship Id="rId4" Type="http://schemas.openxmlformats.org/officeDocument/2006/relationships/image" Target="../media/image116.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a:t>八年级地理中考复习</a:t>
            </a:r>
          </a:p>
        </p:txBody>
      </p:sp>
      <p:sp>
        <p:nvSpPr>
          <p:cNvPr id="3" name="副标题 2"/>
          <p:cNvSpPr>
            <a:spLocks noGrp="1"/>
          </p:cNvSpPr>
          <p:nvPr>
            <p:ph type="subTitle" idx="1"/>
          </p:nvPr>
        </p:nvSpPr>
        <p:spPr>
          <a:xfrm>
            <a:off x="2331085" y="3656330"/>
            <a:ext cx="7730490" cy="590550"/>
          </a:xfrm>
        </p:spPr>
        <p:txBody>
          <a:bodyPr>
            <a:noAutofit/>
          </a:bodyPr>
          <a:lstStyle/>
          <a:p>
            <a:r>
              <a:rPr lang="zh-CN" altLang="en-US" sz="2800" b="1">
                <a:solidFill>
                  <a:srgbClr val="FF0000"/>
                </a:solidFill>
                <a:effectLst>
                  <a:outerShdw blurRad="38100" dist="38100" dir="2700000" algn="tl">
                    <a:srgbClr val="000000">
                      <a:alpha val="43137"/>
                    </a:srgbClr>
                  </a:outerShdw>
                </a:effectLst>
              </a:rPr>
              <a:t>七年级下册第八章  美国、巴西、澳大利亚</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矩形 297989" descr="W020120113335675677359"/>
          <p:cNvSpPr/>
          <p:nvPr/>
        </p:nvSpPr>
        <p:spPr>
          <a:xfrm>
            <a:off x="984885" y="255270"/>
            <a:ext cx="10029190" cy="6602730"/>
          </a:xfrm>
          <a:prstGeom prst="rect">
            <a:avLst/>
          </a:prstGeom>
          <a:blipFill rotWithShape="1">
            <a:blip r:embed="rId2">
              <a:alphaModFix amt="25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28674" name="文本框 297985"/>
          <p:cNvSpPr txBox="1"/>
          <p:nvPr/>
        </p:nvSpPr>
        <p:spPr>
          <a:xfrm>
            <a:off x="2062163" y="1120775"/>
            <a:ext cx="4321175" cy="583565"/>
          </a:xfrm>
          <a:prstGeom prst="rect">
            <a:avLst/>
          </a:prstGeom>
          <a:noFill/>
          <a:ln w="9525">
            <a:noFill/>
          </a:ln>
        </p:spPr>
        <p:txBody>
          <a:bodyPr anchor="t">
            <a:spAutoFit/>
          </a:bodyPr>
          <a:lstStyle/>
          <a:p>
            <a:pPr>
              <a:spcBef>
                <a:spcPct val="50000"/>
              </a:spcBef>
            </a:pPr>
            <a:r>
              <a:rPr lang="zh-CN" altLang="en-US" sz="3200" dirty="0">
                <a:solidFill>
                  <a:srgbClr val="FF0000"/>
                </a:solidFill>
                <a:latin typeface="Arial" panose="020B0604020202020204" pitchFamily="34" charset="0"/>
                <a:ea typeface="微软雅黑" panose="020B0503020204020204" charset="-122"/>
              </a:rPr>
              <a:t>二、高度发达的经济</a:t>
            </a:r>
          </a:p>
        </p:txBody>
      </p:sp>
      <p:sp>
        <p:nvSpPr>
          <p:cNvPr id="297987" name="矩形 297986"/>
          <p:cNvSpPr/>
          <p:nvPr/>
        </p:nvSpPr>
        <p:spPr>
          <a:xfrm>
            <a:off x="1992313" y="1955483"/>
            <a:ext cx="8135938" cy="4521835"/>
          </a:xfrm>
          <a:prstGeom prst="rect">
            <a:avLst/>
          </a:prstGeom>
          <a:solidFill>
            <a:srgbClr val="FFFF99">
              <a:alpha val="34000"/>
            </a:srgbClr>
          </a:solidFill>
          <a:ln w="9525">
            <a:noFill/>
          </a:ln>
        </p:spPr>
        <p:txBody>
          <a:bodyPr anchor="ctr">
            <a:spAutoFit/>
          </a:bodyPr>
          <a:lstStyle/>
          <a:p>
            <a:pPr indent="266700" fontAlgn="base">
              <a:lnSpc>
                <a:spcPct val="120000"/>
              </a:lnSpc>
            </a:pP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① 2011</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年，美国国内生产总值高达</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16</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万亿美元，居世界第</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1</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位。人均</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GDP</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为</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52000</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美元，居世界前列。</a:t>
            </a:r>
            <a:endPar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endParaRPr>
          </a:p>
          <a:p>
            <a:pPr indent="266700" fontAlgn="base">
              <a:lnSpc>
                <a:spcPct val="120000"/>
              </a:lnSpc>
            </a:pP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② </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美国的服务业占最大比重，全国四分之三的劳动力从事服务业。</a:t>
            </a:r>
            <a:endPar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endParaRPr>
          </a:p>
          <a:p>
            <a:pPr indent="266700" fontAlgn="base">
              <a:lnSpc>
                <a:spcPct val="120000"/>
              </a:lnSpc>
            </a:pP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③ </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美国是全球最大的农业出口国，占世界农业出口市场的一半以上。</a:t>
            </a:r>
            <a:endPar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endParaRPr>
          </a:p>
          <a:p>
            <a:pPr indent="266700" fontAlgn="base">
              <a:lnSpc>
                <a:spcPct val="120000"/>
              </a:lnSpc>
            </a:pP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④ </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美国是世界上主要的汽车、飞机和电子产品生产国。</a:t>
            </a:r>
            <a:endPar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endParaRPr>
          </a:p>
          <a:p>
            <a:pPr indent="266700" fontAlgn="base">
              <a:lnSpc>
                <a:spcPct val="120000"/>
              </a:lnSpc>
            </a:pP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⑤ </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美国有发达的旅游业，排名世界第三。</a:t>
            </a:r>
            <a:endPar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endParaRPr>
          </a:p>
          <a:p>
            <a:pPr indent="266700" fontAlgn="base">
              <a:lnSpc>
                <a:spcPct val="120000"/>
              </a:lnSpc>
            </a:pP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    </a:t>
            </a:r>
            <a:r>
              <a:rPr lang="en-US" altLang="zh-CN"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⑥ </a:t>
            </a:r>
            <a:r>
              <a:rPr lang="zh-CN" altLang="en-US" sz="2400" b="1" strike="noStrike" noProof="1">
                <a:effectLst>
                  <a:outerShdw blurRad="38100" dist="38100" dir="2700000">
                    <a:srgbClr val="FFFFFF"/>
                  </a:outerShdw>
                </a:effectLst>
                <a:latin typeface="Times New Roman" panose="02020603050405020304" pitchFamily="18" charset="0"/>
                <a:ea typeface="楷体_GB2312" pitchFamily="49" charset="-122"/>
                <a:cs typeface="+mn-cs"/>
              </a:rPr>
              <a:t>全球多个国家的货币与美元挂钩，而美国的证券市场被认为是世界经济的晴雨表。 </a:t>
            </a:r>
          </a:p>
        </p:txBody>
      </p:sp>
      <p:sp>
        <p:nvSpPr>
          <p:cNvPr id="297988" name="矩形 297987"/>
          <p:cNvSpPr/>
          <p:nvPr/>
        </p:nvSpPr>
        <p:spPr>
          <a:xfrm>
            <a:off x="7824788" y="1196975"/>
            <a:ext cx="933450" cy="457200"/>
          </a:xfrm>
          <a:prstGeom prst="rect">
            <a:avLst/>
          </a:prstGeom>
        </p:spPr>
        <p:txBody>
          <a:bodyPr wrap="none" fromWordArt="1">
            <a:prstTxWarp prst="textPlain">
              <a:avLst>
                <a:gd name="adj" fmla="val 50000"/>
              </a:avLst>
            </a:prstTxWarp>
            <a:normAutofit fontScale="75000" lnSpcReduction="10000"/>
          </a:bodyPr>
          <a:lstStyle/>
          <a:p>
            <a:pPr algn="ctr"/>
            <a:r>
              <a:rPr lang="zh-CN" altLang="en-US" sz="36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阅读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988"/>
                                        </p:tgtEl>
                                        <p:attrNameLst>
                                          <p:attrName>style.visibility</p:attrName>
                                        </p:attrNameLst>
                                      </p:cBhvr>
                                      <p:to>
                                        <p:strVal val="visible"/>
                                      </p:to>
                                    </p:set>
                                    <p:anim calcmode="lin" valueType="num">
                                      <p:cBhvr additive="base">
                                        <p:cTn id="7" dur="500" fill="hold"/>
                                        <p:tgtEl>
                                          <p:spTgt spid="297988"/>
                                        </p:tgtEl>
                                        <p:attrNameLst>
                                          <p:attrName>ppt_x</p:attrName>
                                        </p:attrNameLst>
                                      </p:cBhvr>
                                      <p:tavLst>
                                        <p:tav tm="0">
                                          <p:val>
                                            <p:strVal val="#ppt_x"/>
                                          </p:val>
                                        </p:tav>
                                        <p:tav tm="100000">
                                          <p:val>
                                            <p:strVal val="#ppt_x"/>
                                          </p:val>
                                        </p:tav>
                                      </p:tavLst>
                                    </p:anim>
                                    <p:anim calcmode="lin" valueType="num">
                                      <p:cBhvr additive="base">
                                        <p:cTn id="8" dur="500" fill="hold"/>
                                        <p:tgtEl>
                                          <p:spTgt spid="29798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97987">
                                            <p:txEl>
                                              <p:pRg st="0" end="0"/>
                                            </p:txEl>
                                          </p:spTgt>
                                        </p:tgtEl>
                                        <p:attrNameLst>
                                          <p:attrName>style.visibility</p:attrName>
                                        </p:attrNameLst>
                                      </p:cBhvr>
                                      <p:to>
                                        <p:strVal val="visible"/>
                                      </p:to>
                                    </p:set>
                                    <p:anim calcmode="lin" valueType="num">
                                      <p:cBhvr additive="base">
                                        <p:cTn id="12" dur="500" fill="hold"/>
                                        <p:tgtEl>
                                          <p:spTgt spid="29798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7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7987">
                                            <p:txEl>
                                              <p:pRg st="1" end="1"/>
                                            </p:txEl>
                                          </p:spTgt>
                                        </p:tgtEl>
                                        <p:attrNameLst>
                                          <p:attrName>style.visibility</p:attrName>
                                        </p:attrNameLst>
                                      </p:cBhvr>
                                      <p:to>
                                        <p:strVal val="visible"/>
                                      </p:to>
                                    </p:set>
                                    <p:anim calcmode="lin" valueType="num">
                                      <p:cBhvr additive="base">
                                        <p:cTn id="18" dur="500" fill="hold"/>
                                        <p:tgtEl>
                                          <p:spTgt spid="29798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79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7987">
                                            <p:txEl>
                                              <p:pRg st="2" end="2"/>
                                            </p:txEl>
                                          </p:spTgt>
                                        </p:tgtEl>
                                        <p:attrNameLst>
                                          <p:attrName>style.visibility</p:attrName>
                                        </p:attrNameLst>
                                      </p:cBhvr>
                                      <p:to>
                                        <p:strVal val="visible"/>
                                      </p:to>
                                    </p:set>
                                    <p:anim calcmode="lin" valueType="num">
                                      <p:cBhvr additive="base">
                                        <p:cTn id="24" dur="500" fill="hold"/>
                                        <p:tgtEl>
                                          <p:spTgt spid="29798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79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7987">
                                            <p:txEl>
                                              <p:pRg st="3" end="3"/>
                                            </p:txEl>
                                          </p:spTgt>
                                        </p:tgtEl>
                                        <p:attrNameLst>
                                          <p:attrName>style.visibility</p:attrName>
                                        </p:attrNameLst>
                                      </p:cBhvr>
                                      <p:to>
                                        <p:strVal val="visible"/>
                                      </p:to>
                                    </p:set>
                                    <p:anim calcmode="lin" valueType="num">
                                      <p:cBhvr additive="base">
                                        <p:cTn id="30" dur="500" fill="hold"/>
                                        <p:tgtEl>
                                          <p:spTgt spid="297987">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79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97987">
                                            <p:txEl>
                                              <p:pRg st="4" end="4"/>
                                            </p:txEl>
                                          </p:spTgt>
                                        </p:tgtEl>
                                        <p:attrNameLst>
                                          <p:attrName>style.visibility</p:attrName>
                                        </p:attrNameLst>
                                      </p:cBhvr>
                                      <p:to>
                                        <p:strVal val="visible"/>
                                      </p:to>
                                    </p:set>
                                    <p:anim calcmode="lin" valueType="num">
                                      <p:cBhvr additive="base">
                                        <p:cTn id="36" dur="500" fill="hold"/>
                                        <p:tgtEl>
                                          <p:spTgt spid="297987">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979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97987">
                                            <p:txEl>
                                              <p:pRg st="5" end="5"/>
                                            </p:txEl>
                                          </p:spTgt>
                                        </p:tgtEl>
                                        <p:attrNameLst>
                                          <p:attrName>style.visibility</p:attrName>
                                        </p:attrNameLst>
                                      </p:cBhvr>
                                      <p:to>
                                        <p:strVal val="visible"/>
                                      </p:to>
                                    </p:set>
                                    <p:anim calcmode="lin" valueType="num">
                                      <p:cBhvr additive="base">
                                        <p:cTn id="42" dur="500" fill="hold"/>
                                        <p:tgtEl>
                                          <p:spTgt spid="297987">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979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文本框 310275"/>
          <p:cNvSpPr txBox="1"/>
          <p:nvPr/>
        </p:nvSpPr>
        <p:spPr>
          <a:xfrm>
            <a:off x="2279650" y="1052513"/>
            <a:ext cx="3311525" cy="521970"/>
          </a:xfrm>
          <a:prstGeom prst="rect">
            <a:avLst/>
          </a:prstGeom>
          <a:noFill/>
          <a:ln w="9525">
            <a:noFill/>
          </a:ln>
        </p:spPr>
        <p:txBody>
          <a:bodyPr anchor="t">
            <a:spAutoFit/>
          </a:bodyPr>
          <a:lstStyle/>
          <a:p>
            <a:pPr>
              <a:spcBef>
                <a:spcPct val="50000"/>
              </a:spcBef>
            </a:pPr>
            <a:r>
              <a:rPr lang="zh-CN" altLang="en-US" sz="2800" dirty="0">
                <a:solidFill>
                  <a:srgbClr val="FF0000"/>
                </a:solidFill>
                <a:latin typeface="Arial" panose="020B0604020202020204" pitchFamily="34" charset="0"/>
                <a:ea typeface="微软雅黑" panose="020B0503020204020204" charset="-122"/>
              </a:rPr>
              <a:t>（一）农业特征</a:t>
            </a:r>
          </a:p>
        </p:txBody>
      </p:sp>
      <p:pic>
        <p:nvPicPr>
          <p:cNvPr id="310279" name="图片 310278" descr="飞播"/>
          <p:cNvPicPr>
            <a:picLocks noChangeAspect="1"/>
          </p:cNvPicPr>
          <p:nvPr/>
        </p:nvPicPr>
        <p:blipFill>
          <a:blip r:embed="rId2"/>
          <a:stretch>
            <a:fillRect/>
          </a:stretch>
        </p:blipFill>
        <p:spPr>
          <a:xfrm>
            <a:off x="1704975" y="1628775"/>
            <a:ext cx="4391025" cy="2903538"/>
          </a:xfrm>
          <a:prstGeom prst="rect">
            <a:avLst/>
          </a:prstGeom>
          <a:noFill/>
          <a:ln w="9525" cap="flat" cmpd="sng">
            <a:solidFill>
              <a:schemeClr val="tx1"/>
            </a:solidFill>
            <a:prstDash val="solid"/>
            <a:miter/>
            <a:headEnd type="none" w="med" len="med"/>
            <a:tailEnd type="none" w="med" len="med"/>
          </a:ln>
        </p:spPr>
      </p:pic>
      <p:sp>
        <p:nvSpPr>
          <p:cNvPr id="310280" name="文本框 310279"/>
          <p:cNvSpPr txBox="1"/>
          <p:nvPr/>
        </p:nvSpPr>
        <p:spPr>
          <a:xfrm>
            <a:off x="1774825" y="1663700"/>
            <a:ext cx="865188"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FF0000"/>
                </a:solidFill>
                <a:latin typeface="Arial" panose="020B0604020202020204" pitchFamily="34" charset="0"/>
                <a:ea typeface="黑体" panose="02010609060101010101" pitchFamily="2" charset="-122"/>
              </a:rPr>
              <a:t>飞  播</a:t>
            </a:r>
          </a:p>
        </p:txBody>
      </p:sp>
      <p:sp>
        <p:nvSpPr>
          <p:cNvPr id="310282" name="文本框 310281"/>
          <p:cNvSpPr txBox="1"/>
          <p:nvPr/>
        </p:nvSpPr>
        <p:spPr>
          <a:xfrm>
            <a:off x="7032625" y="1892300"/>
            <a:ext cx="2160588" cy="368300"/>
          </a:xfrm>
          <a:prstGeom prst="rect">
            <a:avLst/>
          </a:prstGeom>
          <a:solidFill>
            <a:srgbClr val="66FF99"/>
          </a:solidFill>
          <a:ln w="9525">
            <a:noFill/>
          </a:ln>
        </p:spPr>
        <p:txBody>
          <a:bodyPr anchor="t">
            <a:spAutoFit/>
            <a:scene3d>
              <a:camera prst="orthographicFront"/>
              <a:lightRig rig="threePt" dir="t"/>
            </a:scene3d>
          </a:bodyPr>
          <a:lstStyle/>
          <a:p>
            <a:pPr algn="ctr">
              <a:spcBef>
                <a:spcPct val="50000"/>
              </a:spcBef>
            </a:pPr>
            <a:r>
              <a:rPr lang="zh-CN" altLang="en-US"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高度机械化</a:t>
            </a:r>
          </a:p>
        </p:txBody>
      </p:sp>
      <p:pic>
        <p:nvPicPr>
          <p:cNvPr id="310284" name="图片 310283" descr="8-42美国畜牧业1111"/>
          <p:cNvPicPr>
            <a:picLocks noChangeAspect="1"/>
          </p:cNvPicPr>
          <p:nvPr/>
        </p:nvPicPr>
        <p:blipFill>
          <a:blip r:embed="rId3"/>
          <a:stretch>
            <a:fillRect/>
          </a:stretch>
        </p:blipFill>
        <p:spPr>
          <a:xfrm>
            <a:off x="4656138" y="2997200"/>
            <a:ext cx="5256212" cy="3560763"/>
          </a:xfrm>
          <a:prstGeom prst="rect">
            <a:avLst/>
          </a:prstGeom>
          <a:noFill/>
          <a:ln w="9525">
            <a:noFill/>
          </a:ln>
        </p:spPr>
      </p:pic>
      <p:sp>
        <p:nvSpPr>
          <p:cNvPr id="310285" name="文本框 310284"/>
          <p:cNvSpPr txBox="1"/>
          <p:nvPr/>
        </p:nvSpPr>
        <p:spPr>
          <a:xfrm>
            <a:off x="3648075" y="6200775"/>
            <a:ext cx="151447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FF0000"/>
                </a:solidFill>
                <a:latin typeface="Arial" panose="020B0604020202020204" pitchFamily="34" charset="0"/>
                <a:ea typeface="黑体" panose="02010609060101010101" pitchFamily="2" charset="-122"/>
              </a:rPr>
              <a:t>集约化牧场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0279"/>
                                        </p:tgtEl>
                                        <p:attrNameLst>
                                          <p:attrName>style.visibility</p:attrName>
                                        </p:attrNameLst>
                                      </p:cBhvr>
                                      <p:to>
                                        <p:strVal val="visible"/>
                                      </p:to>
                                    </p:set>
                                    <p:anim calcmode="lin" valueType="num">
                                      <p:cBhvr additive="base">
                                        <p:cTn id="7" dur="500" fill="hold"/>
                                        <p:tgtEl>
                                          <p:spTgt spid="310279"/>
                                        </p:tgtEl>
                                        <p:attrNameLst>
                                          <p:attrName>ppt_x</p:attrName>
                                        </p:attrNameLst>
                                      </p:cBhvr>
                                      <p:tavLst>
                                        <p:tav tm="0">
                                          <p:val>
                                            <p:strVal val="#ppt_x"/>
                                          </p:val>
                                        </p:tav>
                                        <p:tav tm="100000">
                                          <p:val>
                                            <p:strVal val="#ppt_x"/>
                                          </p:val>
                                        </p:tav>
                                      </p:tavLst>
                                    </p:anim>
                                    <p:anim calcmode="lin" valueType="num">
                                      <p:cBhvr additive="base">
                                        <p:cTn id="8" dur="500" fill="hold"/>
                                        <p:tgtEl>
                                          <p:spTgt spid="31027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10280"/>
                                        </p:tgtEl>
                                        <p:attrNameLst>
                                          <p:attrName>style.visibility</p:attrName>
                                        </p:attrNameLst>
                                      </p:cBhvr>
                                      <p:to>
                                        <p:strVal val="visible"/>
                                      </p:to>
                                    </p:set>
                                    <p:anim calcmode="lin" valueType="num">
                                      <p:cBhvr additive="base">
                                        <p:cTn id="12" dur="500" fill="hold"/>
                                        <p:tgtEl>
                                          <p:spTgt spid="310280"/>
                                        </p:tgtEl>
                                        <p:attrNameLst>
                                          <p:attrName>ppt_x</p:attrName>
                                        </p:attrNameLst>
                                      </p:cBhvr>
                                      <p:tavLst>
                                        <p:tav tm="0">
                                          <p:val>
                                            <p:strVal val="#ppt_x"/>
                                          </p:val>
                                        </p:tav>
                                        <p:tav tm="100000">
                                          <p:val>
                                            <p:strVal val="#ppt_x"/>
                                          </p:val>
                                        </p:tav>
                                      </p:tavLst>
                                    </p:anim>
                                    <p:anim calcmode="lin" valueType="num">
                                      <p:cBhvr additive="base">
                                        <p:cTn id="13" dur="500" fill="hold"/>
                                        <p:tgtEl>
                                          <p:spTgt spid="31028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10282"/>
                                        </p:tgtEl>
                                        <p:attrNameLst>
                                          <p:attrName>style.visibility</p:attrName>
                                        </p:attrNameLst>
                                      </p:cBhvr>
                                      <p:to>
                                        <p:strVal val="visible"/>
                                      </p:to>
                                    </p:set>
                                    <p:anim calcmode="lin" valueType="num">
                                      <p:cBhvr additive="base">
                                        <p:cTn id="18" dur="500" fill="hold"/>
                                        <p:tgtEl>
                                          <p:spTgt spid="310282"/>
                                        </p:tgtEl>
                                        <p:attrNameLst>
                                          <p:attrName>ppt_x</p:attrName>
                                        </p:attrNameLst>
                                      </p:cBhvr>
                                      <p:tavLst>
                                        <p:tav tm="0">
                                          <p:val>
                                            <p:strVal val="#ppt_x"/>
                                          </p:val>
                                        </p:tav>
                                        <p:tav tm="100000">
                                          <p:val>
                                            <p:strVal val="#ppt_x"/>
                                          </p:val>
                                        </p:tav>
                                      </p:tavLst>
                                    </p:anim>
                                    <p:anim calcmode="lin" valueType="num">
                                      <p:cBhvr additive="base">
                                        <p:cTn id="19" dur="500" fill="hold"/>
                                        <p:tgtEl>
                                          <p:spTgt spid="310282"/>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310285"/>
                                        </p:tgtEl>
                                        <p:attrNameLst>
                                          <p:attrName>style.visibility</p:attrName>
                                        </p:attrNameLst>
                                      </p:cBhvr>
                                      <p:to>
                                        <p:strVal val="visible"/>
                                      </p:to>
                                    </p:set>
                                    <p:anim calcmode="lin" valueType="num">
                                      <p:cBhvr additive="base">
                                        <p:cTn id="23" dur="500" fill="hold"/>
                                        <p:tgtEl>
                                          <p:spTgt spid="310285"/>
                                        </p:tgtEl>
                                        <p:attrNameLst>
                                          <p:attrName>ppt_x</p:attrName>
                                        </p:attrNameLst>
                                      </p:cBhvr>
                                      <p:tavLst>
                                        <p:tav tm="0">
                                          <p:val>
                                            <p:strVal val="#ppt_x"/>
                                          </p:val>
                                        </p:tav>
                                        <p:tav tm="100000">
                                          <p:val>
                                            <p:strVal val="#ppt_x"/>
                                          </p:val>
                                        </p:tav>
                                      </p:tavLst>
                                    </p:anim>
                                    <p:anim calcmode="lin" valueType="num">
                                      <p:cBhvr additive="base">
                                        <p:cTn id="24" dur="500" fill="hold"/>
                                        <p:tgtEl>
                                          <p:spTgt spid="310285"/>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3" presetClass="entr" presetSubtype="10" fill="hold" nodeType="afterEffect">
                                  <p:stCondLst>
                                    <p:cond delay="0"/>
                                  </p:stCondLst>
                                  <p:childTnLst>
                                    <p:set>
                                      <p:cBhvr>
                                        <p:cTn id="27" dur="1" fill="hold">
                                          <p:stCondLst>
                                            <p:cond delay="0"/>
                                          </p:stCondLst>
                                        </p:cTn>
                                        <p:tgtEl>
                                          <p:spTgt spid="310284"/>
                                        </p:tgtEl>
                                        <p:attrNameLst>
                                          <p:attrName>style.visibility</p:attrName>
                                        </p:attrNameLst>
                                      </p:cBhvr>
                                      <p:to>
                                        <p:strVal val="visible"/>
                                      </p:to>
                                    </p:set>
                                    <p:animEffect transition="in" filter="blinds(horizontal)">
                                      <p:cBhvr>
                                        <p:cTn id="28" dur="500"/>
                                        <p:tgtEl>
                                          <p:spTgt spid="310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80" grpId="0" bldLvl="0" animBg="1"/>
      <p:bldP spid="310282" grpId="0" bldLvl="0" animBg="1"/>
      <p:bldP spid="31028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矩形 311462" descr="200971357684205"/>
          <p:cNvSpPr/>
          <p:nvPr/>
        </p:nvSpPr>
        <p:spPr>
          <a:xfrm>
            <a:off x="1524000" y="1268413"/>
            <a:ext cx="9144000" cy="5589587"/>
          </a:xfrm>
          <a:prstGeom prst="rect">
            <a:avLst/>
          </a:prstGeom>
          <a:blipFill rotWithShape="1">
            <a:blip r:embed="rId2">
              <a:alphaModFix amt="50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0722" name="矩形 311389"/>
          <p:cNvSpPr/>
          <p:nvPr/>
        </p:nvSpPr>
        <p:spPr>
          <a:xfrm>
            <a:off x="3684588" y="836613"/>
            <a:ext cx="4356100" cy="347980"/>
          </a:xfrm>
          <a:prstGeom prst="rect">
            <a:avLst/>
          </a:prstGeom>
          <a:noFill/>
          <a:ln w="9525">
            <a:noFill/>
          </a:ln>
        </p:spPr>
        <p:txBody>
          <a:bodyPr lIns="36000" tIns="36000" rIns="36000" bIns="36000" anchor="t">
            <a:spAutoFit/>
          </a:bodyPr>
          <a:lstStyle/>
          <a:p>
            <a:pPr algn="ctr" eaLnBrk="0" hangingPunct="0">
              <a:spcBef>
                <a:spcPts val="1190"/>
              </a:spcBef>
            </a:pPr>
            <a:r>
              <a:rPr lang="zh-CN" altLang="en-US" b="0">
                <a:solidFill>
                  <a:schemeClr val="tx2"/>
                </a:solidFill>
                <a:latin typeface="微软雅黑" panose="020B0503020204020204" charset="-122"/>
                <a:ea typeface="微软雅黑" panose="020B0503020204020204" charset="-122"/>
              </a:rPr>
              <a:t>美国主要农产品在世界的位次</a:t>
            </a:r>
          </a:p>
        </p:txBody>
      </p:sp>
      <p:graphicFrame>
        <p:nvGraphicFramePr>
          <p:cNvPr id="311461" name="表格 311460"/>
          <p:cNvGraphicFramePr/>
          <p:nvPr/>
        </p:nvGraphicFramePr>
        <p:xfrm>
          <a:off x="1774825" y="1484313"/>
          <a:ext cx="8642350" cy="4114800"/>
        </p:xfrm>
        <a:graphic>
          <a:graphicData uri="http://schemas.openxmlformats.org/drawingml/2006/table">
            <a:tbl>
              <a:tblPr/>
              <a:tblGrid>
                <a:gridCol w="1729105">
                  <a:extLst>
                    <a:ext uri="{9D8B030D-6E8A-4147-A177-3AD203B41FA5}">
                      <a16:colId xmlns:a16="http://schemas.microsoft.com/office/drawing/2014/main" val="20000"/>
                    </a:ext>
                  </a:extLst>
                </a:gridCol>
                <a:gridCol w="1944370">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gridCol w="2663825">
                  <a:extLst>
                    <a:ext uri="{9D8B030D-6E8A-4147-A177-3AD203B41FA5}">
                      <a16:colId xmlns:a16="http://schemas.microsoft.com/office/drawing/2014/main" val="20003"/>
                    </a:ext>
                  </a:extLst>
                </a:gridCol>
                <a:gridCol w="1152525">
                  <a:extLst>
                    <a:ext uri="{9D8B030D-6E8A-4147-A177-3AD203B41FA5}">
                      <a16:colId xmlns:a16="http://schemas.microsoft.com/office/drawing/2014/main" val="20004"/>
                    </a:ext>
                  </a:extLst>
                </a:gridCol>
              </a:tblGrid>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农产品</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产量比重</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位次</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出口量比重</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位次</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0"/>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玉米</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41%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65%</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1"/>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小麦</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12%</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2</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33%</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2"/>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稻米</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5%</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4</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16%</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3</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3"/>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大豆</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47%</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67%</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4"/>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棉花</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16%</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24%</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5"/>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肉类</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17%</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2</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14%</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6"/>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牛奶</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15%</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3%</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7</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7"/>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latin typeface="Times New Roman" panose="02020603050405020304" pitchFamily="18" charset="0"/>
                          <a:ea typeface="楷体_GB2312" pitchFamily="49" charset="-122"/>
                        </a:rPr>
                        <a:t>鸡蛋</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10%</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1</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9%</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9FBE1">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latin typeface="Times New Roman" panose="02020603050405020304" pitchFamily="18" charset="0"/>
                          <a:ea typeface="楷体_GB2312" pitchFamily="49" charset="-122"/>
                        </a:rPr>
                        <a:t>2</a:t>
                      </a:r>
                      <a:endParaRPr lang="zh-CN" altLang="en-US" sz="2400" b="1">
                        <a:latin typeface="Times New Roman" panose="02020603050405020304" pitchFamily="18" charset="0"/>
                        <a:ea typeface="楷体_GB2312"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9FBE1">
                        <a:alpha val="50000"/>
                      </a:srgbClr>
                    </a:solidFill>
                  </a:tcPr>
                </a:tc>
                <a:extLst>
                  <a:ext uri="{0D108BD9-81ED-4DB2-BD59-A6C34878D82A}">
                    <a16:rowId xmlns:a16="http://schemas.microsoft.com/office/drawing/2014/main" val="10008"/>
                  </a:ext>
                </a:extLst>
              </a:tr>
            </a:tbl>
          </a:graphicData>
        </a:graphic>
      </p:graphicFrame>
      <p:sp>
        <p:nvSpPr>
          <p:cNvPr id="311462" name="文本框 311461"/>
          <p:cNvSpPr txBox="1"/>
          <p:nvPr/>
        </p:nvSpPr>
        <p:spPr>
          <a:xfrm>
            <a:off x="1876425" y="5662613"/>
            <a:ext cx="8424863" cy="1014730"/>
          </a:xfrm>
          <a:prstGeom prst="rect">
            <a:avLst/>
          </a:prstGeom>
          <a:solidFill>
            <a:srgbClr val="66FF99"/>
          </a:solidFill>
          <a:ln w="9525" cap="flat" cmpd="sng">
            <a:solidFill>
              <a:schemeClr val="tx1"/>
            </a:solidFill>
            <a:prstDash val="solid"/>
            <a:miter/>
            <a:headEnd type="none" w="med" len="med"/>
            <a:tailEnd type="none" w="med" len="med"/>
          </a:ln>
        </p:spPr>
        <p:txBody>
          <a:bodyPr anchor="t">
            <a:spAutoFit/>
            <a:scene3d>
              <a:camera prst="orthographicFront"/>
              <a:lightRig rig="threePt" dir="t"/>
            </a:scene3d>
          </a:bodyPr>
          <a:lstStyle/>
          <a:p>
            <a:pPr>
              <a:lnSpc>
                <a:spcPct val="125000"/>
              </a:lnSpc>
            </a:pPr>
            <a:r>
              <a:rPr lang="en-US" altLang="zh-CN" sz="2400"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    </a:t>
            </a:r>
            <a:r>
              <a:rPr lang="zh-CN" altLang="en-US" sz="2400"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种植业与畜牧业并重；商品化程度高；玉米、小麦、大豆、棉花、肉类产量居世界前列。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1462"/>
                                        </p:tgtEl>
                                        <p:attrNameLst>
                                          <p:attrName>style.visibility</p:attrName>
                                        </p:attrNameLst>
                                      </p:cBhvr>
                                      <p:to>
                                        <p:strVal val="visible"/>
                                      </p:to>
                                    </p:set>
                                    <p:anim calcmode="lin" valueType="num">
                                      <p:cBhvr additive="base">
                                        <p:cTn id="7" dur="500" fill="hold"/>
                                        <p:tgtEl>
                                          <p:spTgt spid="311462"/>
                                        </p:tgtEl>
                                        <p:attrNameLst>
                                          <p:attrName>ppt_x</p:attrName>
                                        </p:attrNameLst>
                                      </p:cBhvr>
                                      <p:tavLst>
                                        <p:tav tm="0">
                                          <p:val>
                                            <p:strVal val="#ppt_x"/>
                                          </p:val>
                                        </p:tav>
                                        <p:tav tm="100000">
                                          <p:val>
                                            <p:strVal val="#ppt_x"/>
                                          </p:val>
                                        </p:tav>
                                      </p:tavLst>
                                    </p:anim>
                                    <p:anim calcmode="lin" valueType="num">
                                      <p:cBhvr additive="base">
                                        <p:cTn id="8" dur="500" fill="hold"/>
                                        <p:tgtEl>
                                          <p:spTgt spid="311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46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图片 312325" descr="美国农业"/>
          <p:cNvPicPr>
            <a:picLocks noChangeAspect="1"/>
          </p:cNvPicPr>
          <p:nvPr/>
        </p:nvPicPr>
        <p:blipFill>
          <a:blip r:embed="rId2">
            <a:clrChange>
              <a:clrFrom>
                <a:srgbClr val="FFFFFF"/>
              </a:clrFrom>
              <a:clrTo>
                <a:srgbClr val="FFFFFF">
                  <a:alpha val="0"/>
                </a:srgbClr>
              </a:clrTo>
            </a:clrChange>
          </a:blip>
          <a:stretch>
            <a:fillRect/>
          </a:stretch>
        </p:blipFill>
        <p:spPr>
          <a:xfrm>
            <a:off x="3617278" y="1447800"/>
            <a:ext cx="6407150" cy="4760913"/>
          </a:xfrm>
          <a:prstGeom prst="rect">
            <a:avLst/>
          </a:prstGeom>
          <a:noFill/>
          <a:ln w="9525">
            <a:noFill/>
          </a:ln>
        </p:spPr>
      </p:pic>
      <p:sp>
        <p:nvSpPr>
          <p:cNvPr id="31746" name="文本框 312326"/>
          <p:cNvSpPr txBox="1"/>
          <p:nvPr/>
        </p:nvSpPr>
        <p:spPr>
          <a:xfrm>
            <a:off x="588328" y="1687830"/>
            <a:ext cx="2232025" cy="2861310"/>
          </a:xfrm>
          <a:prstGeom prst="rect">
            <a:avLst/>
          </a:prstGeom>
          <a:solidFill>
            <a:srgbClr val="CCFFFF"/>
          </a:solidFill>
          <a:ln w="9525" cap="flat" cmpd="sng">
            <a:solidFill>
              <a:srgbClr val="003366"/>
            </a:solidFill>
            <a:prstDash val="solid"/>
            <a:miter/>
            <a:headEnd type="none" w="med" len="med"/>
            <a:tailEnd type="none" w="med" len="med"/>
          </a:ln>
        </p:spPr>
        <p:txBody>
          <a:bodyPr anchor="t">
            <a:spAutoFit/>
          </a:bodyPr>
          <a:lstStyle/>
          <a:p>
            <a:pPr>
              <a:lnSpc>
                <a:spcPct val="125000"/>
              </a:lnSpc>
            </a:pPr>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每个地区根据自然条件和经济条件，重点发展一种或几种农产品的专门化生产。</a:t>
            </a:r>
          </a:p>
        </p:txBody>
      </p:sp>
      <p:sp>
        <p:nvSpPr>
          <p:cNvPr id="312328" name="文本框 312327"/>
          <p:cNvSpPr txBox="1"/>
          <p:nvPr/>
        </p:nvSpPr>
        <p:spPr>
          <a:xfrm>
            <a:off x="4710113" y="394335"/>
            <a:ext cx="4464050" cy="553085"/>
          </a:xfrm>
          <a:prstGeom prst="rect">
            <a:avLst/>
          </a:prstGeom>
          <a:solidFill>
            <a:srgbClr val="66FF99"/>
          </a:solidFill>
          <a:ln w="9525" cap="flat" cmpd="sng">
            <a:solidFill>
              <a:schemeClr val="tx1"/>
            </a:solidFill>
            <a:prstDash val="solid"/>
            <a:miter/>
            <a:headEnd type="none" w="med" len="med"/>
            <a:tailEnd type="none" w="med" len="med"/>
          </a:ln>
        </p:spPr>
        <p:txBody>
          <a:bodyPr anchor="t">
            <a:spAutoFit/>
            <a:scene3d>
              <a:camera prst="orthographicFront"/>
              <a:lightRig rig="threePt" dir="t"/>
            </a:scene3d>
          </a:bodyPr>
          <a:lstStyle/>
          <a:p>
            <a:pPr algn="ctr">
              <a:lnSpc>
                <a:spcPct val="125000"/>
              </a:lnSpc>
            </a:pPr>
            <a:r>
              <a:rPr lang="zh-CN" altLang="en-US" sz="2400"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农业生产区域专门化程度高</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2328"/>
                                        </p:tgtEl>
                                        <p:attrNameLst>
                                          <p:attrName>style.visibility</p:attrName>
                                        </p:attrNameLst>
                                      </p:cBhvr>
                                      <p:to>
                                        <p:strVal val="visible"/>
                                      </p:to>
                                    </p:set>
                                    <p:anim calcmode="lin" valueType="num">
                                      <p:cBhvr additive="base">
                                        <p:cTn id="7" dur="500" fill="hold"/>
                                        <p:tgtEl>
                                          <p:spTgt spid="312328"/>
                                        </p:tgtEl>
                                        <p:attrNameLst>
                                          <p:attrName>ppt_x</p:attrName>
                                        </p:attrNameLst>
                                      </p:cBhvr>
                                      <p:tavLst>
                                        <p:tav tm="0">
                                          <p:val>
                                            <p:strVal val="#ppt_x"/>
                                          </p:val>
                                        </p:tav>
                                        <p:tav tm="100000">
                                          <p:val>
                                            <p:strVal val="#ppt_x"/>
                                          </p:val>
                                        </p:tav>
                                      </p:tavLst>
                                    </p:anim>
                                    <p:anim calcmode="lin" valueType="num">
                                      <p:cBhvr additive="base">
                                        <p:cTn id="8" dur="500" fill="hold"/>
                                        <p:tgtEl>
                                          <p:spTgt spid="3123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8"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328707" descr="美国农业"/>
          <p:cNvPicPr>
            <a:picLocks noChangeAspect="1"/>
          </p:cNvPicPr>
          <p:nvPr/>
        </p:nvPicPr>
        <p:blipFill>
          <a:blip r:embed="rId2">
            <a:clrChange>
              <a:clrFrom>
                <a:srgbClr val="FFFFFF"/>
              </a:clrFrom>
              <a:clrTo>
                <a:srgbClr val="FFFFFF">
                  <a:alpha val="0"/>
                </a:srgbClr>
              </a:clrTo>
            </a:clrChange>
          </a:blip>
          <a:stretch>
            <a:fillRect/>
          </a:stretch>
        </p:blipFill>
        <p:spPr>
          <a:xfrm>
            <a:off x="4052157" y="1840706"/>
            <a:ext cx="6407150" cy="4760913"/>
          </a:xfrm>
          <a:prstGeom prst="rect">
            <a:avLst/>
          </a:prstGeom>
          <a:noFill/>
          <a:ln w="9525">
            <a:noFill/>
          </a:ln>
        </p:spPr>
      </p:pic>
      <p:sp>
        <p:nvSpPr>
          <p:cNvPr id="32770" name="文本框 328708"/>
          <p:cNvSpPr txBox="1"/>
          <p:nvPr/>
        </p:nvSpPr>
        <p:spPr>
          <a:xfrm>
            <a:off x="1318260" y="136525"/>
            <a:ext cx="8496300" cy="1014730"/>
          </a:xfrm>
          <a:prstGeom prst="rect">
            <a:avLst/>
          </a:prstGeom>
          <a:solidFill>
            <a:srgbClr val="FFFF99"/>
          </a:solidFill>
          <a:ln w="9525" cap="flat" cmpd="sng">
            <a:solidFill>
              <a:srgbClr val="003366"/>
            </a:solidFill>
            <a:prstDash val="solid"/>
            <a:miter/>
            <a:headEnd type="none" w="med" len="med"/>
            <a:tailEnd type="none" w="med" len="med"/>
          </a:ln>
        </p:spPr>
        <p:txBody>
          <a:bodyPr anchor="t">
            <a:spAutoFit/>
          </a:bodyPr>
          <a:lstStyle/>
          <a:p>
            <a:pPr>
              <a:lnSpc>
                <a:spcPct val="125000"/>
              </a:lnSpc>
            </a:pP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1</a:t>
            </a:r>
            <a:r>
              <a:rPr lang="zh-CN" altLang="en-US" sz="2400" b="1" dirty="0">
                <a:latin typeface="Times New Roman" panose="02020603050405020304" pitchFamily="18" charset="0"/>
                <a:ea typeface="楷体_GB2312" pitchFamily="49" charset="-122"/>
              </a:rPr>
              <a:t>）找出小麦区、玉米带和乳畜带，说出它们的分布特点。</a:t>
            </a:r>
          </a:p>
          <a:p>
            <a:pPr>
              <a:lnSpc>
                <a:spcPct val="125000"/>
              </a:lnSpc>
            </a:pP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2</a:t>
            </a:r>
            <a:r>
              <a:rPr lang="zh-CN" altLang="en-US" sz="2400" b="1" dirty="0">
                <a:latin typeface="Times New Roman" panose="02020603050405020304" pitchFamily="18" charset="0"/>
                <a:ea typeface="楷体_GB2312" pitchFamily="49" charset="-122"/>
              </a:rPr>
              <a:t>）说说小麦区和乳畜带农业发展的有利条件。</a:t>
            </a:r>
          </a:p>
        </p:txBody>
      </p:sp>
      <p:sp>
        <p:nvSpPr>
          <p:cNvPr id="32771" name="矩形 328709"/>
          <p:cNvSpPr/>
          <p:nvPr/>
        </p:nvSpPr>
        <p:spPr>
          <a:xfrm>
            <a:off x="101283" y="136525"/>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328711" name="文本框 328710"/>
          <p:cNvSpPr txBox="1"/>
          <p:nvPr/>
        </p:nvSpPr>
        <p:spPr>
          <a:xfrm rot="2150852">
            <a:off x="6235700" y="2295525"/>
            <a:ext cx="936625" cy="398780"/>
          </a:xfrm>
          <a:prstGeom prst="rect">
            <a:avLst/>
          </a:prstGeom>
          <a:solidFill>
            <a:srgbClr val="FFCC99">
              <a:alpha val="45000"/>
            </a:srgbClr>
          </a:solidFill>
          <a:ln w="12700" cap="flat" cmpd="sng">
            <a:solidFill>
              <a:srgbClr val="FF0000"/>
            </a:solidFill>
            <a:prstDash val="solid"/>
            <a:miter/>
            <a:headEnd type="none" w="med" len="med"/>
            <a:tailEnd type="none" w="med" len="med"/>
          </a:ln>
        </p:spPr>
        <p:txBody>
          <a:bodyPr lIns="0" rIns="0" anchor="t">
            <a:spAutoFit/>
          </a:bodyPr>
          <a:lstStyle/>
          <a:p>
            <a:pPr algn="ctr">
              <a:spcBef>
                <a:spcPct val="50000"/>
              </a:spcBef>
            </a:pPr>
            <a:r>
              <a:rPr lang="zh-CN" altLang="en-US" sz="2000" dirty="0">
                <a:solidFill>
                  <a:srgbClr val="FF0000"/>
                </a:solidFill>
                <a:latin typeface="Arial" panose="020B0604020202020204" pitchFamily="34" charset="0"/>
                <a:ea typeface="黑体" panose="02010609060101010101" pitchFamily="2" charset="-122"/>
              </a:rPr>
              <a:t>小麦区</a:t>
            </a:r>
          </a:p>
        </p:txBody>
      </p:sp>
      <p:sp>
        <p:nvSpPr>
          <p:cNvPr id="328712" name="文本框 328711"/>
          <p:cNvSpPr txBox="1"/>
          <p:nvPr/>
        </p:nvSpPr>
        <p:spPr>
          <a:xfrm rot="2525349">
            <a:off x="6119813" y="3584575"/>
            <a:ext cx="936625" cy="398780"/>
          </a:xfrm>
          <a:prstGeom prst="rect">
            <a:avLst/>
          </a:prstGeom>
          <a:solidFill>
            <a:srgbClr val="FFCC99">
              <a:alpha val="45000"/>
            </a:srgbClr>
          </a:solidFill>
          <a:ln w="12700" cap="flat" cmpd="sng">
            <a:solidFill>
              <a:srgbClr val="FF0000"/>
            </a:solidFill>
            <a:prstDash val="solid"/>
            <a:miter/>
            <a:headEnd type="none" w="med" len="med"/>
            <a:tailEnd type="none" w="med" len="med"/>
          </a:ln>
        </p:spPr>
        <p:txBody>
          <a:bodyPr lIns="0" rIns="0" anchor="t">
            <a:spAutoFit/>
          </a:bodyPr>
          <a:lstStyle/>
          <a:p>
            <a:pPr algn="ctr">
              <a:spcBef>
                <a:spcPct val="50000"/>
              </a:spcBef>
            </a:pPr>
            <a:r>
              <a:rPr lang="zh-CN" altLang="en-US" sz="2000" dirty="0">
                <a:solidFill>
                  <a:srgbClr val="FF0000"/>
                </a:solidFill>
                <a:latin typeface="Arial" panose="020B0604020202020204" pitchFamily="34" charset="0"/>
                <a:ea typeface="黑体" panose="02010609060101010101" pitchFamily="2" charset="-122"/>
              </a:rPr>
              <a:t>小麦区</a:t>
            </a:r>
          </a:p>
        </p:txBody>
      </p:sp>
      <p:sp>
        <p:nvSpPr>
          <p:cNvPr id="328713" name="文本框 328712"/>
          <p:cNvSpPr txBox="1"/>
          <p:nvPr/>
        </p:nvSpPr>
        <p:spPr>
          <a:xfrm>
            <a:off x="6672263" y="3213100"/>
            <a:ext cx="1295400" cy="398780"/>
          </a:xfrm>
          <a:prstGeom prst="rect">
            <a:avLst/>
          </a:prstGeom>
          <a:solidFill>
            <a:srgbClr val="FFCC99">
              <a:alpha val="45000"/>
            </a:srgbClr>
          </a:solidFill>
          <a:ln w="12700" cap="flat" cmpd="sng">
            <a:solidFill>
              <a:srgbClr val="FF0000"/>
            </a:solidFill>
            <a:prstDash val="solid"/>
            <a:miter/>
            <a:headEnd type="none" w="med" len="med"/>
            <a:tailEnd type="none" w="med" len="med"/>
          </a:ln>
        </p:spPr>
        <p:txBody>
          <a:bodyPr lIns="0" rIns="0" anchor="t">
            <a:spAutoFit/>
          </a:bodyPr>
          <a:lstStyle/>
          <a:p>
            <a:pPr algn="ctr">
              <a:spcBef>
                <a:spcPct val="50000"/>
              </a:spcBef>
            </a:pPr>
            <a:r>
              <a:rPr lang="zh-CN" altLang="en-US" sz="2000" dirty="0">
                <a:solidFill>
                  <a:srgbClr val="FFFF00"/>
                </a:solidFill>
                <a:latin typeface="Arial" panose="020B0604020202020204" pitchFamily="34" charset="0"/>
                <a:ea typeface="黑体" panose="02010609060101010101" pitchFamily="2" charset="-122"/>
              </a:rPr>
              <a:t>玉  米  带</a:t>
            </a:r>
          </a:p>
        </p:txBody>
      </p:sp>
      <p:sp>
        <p:nvSpPr>
          <p:cNvPr id="328714" name="文本框 328713"/>
          <p:cNvSpPr txBox="1"/>
          <p:nvPr/>
        </p:nvSpPr>
        <p:spPr>
          <a:xfrm rot="421006">
            <a:off x="7319963" y="2636838"/>
            <a:ext cx="2232025" cy="398780"/>
          </a:xfrm>
          <a:prstGeom prst="rect">
            <a:avLst/>
          </a:prstGeom>
          <a:solidFill>
            <a:srgbClr val="FFCC99">
              <a:alpha val="45000"/>
            </a:srgbClr>
          </a:solidFill>
          <a:ln w="12700" cap="flat" cmpd="sng">
            <a:solidFill>
              <a:srgbClr val="FF0000"/>
            </a:solidFill>
            <a:prstDash val="solid"/>
            <a:miter/>
            <a:headEnd type="none" w="med" len="med"/>
            <a:tailEnd type="none" w="med" len="med"/>
          </a:ln>
        </p:spPr>
        <p:txBody>
          <a:bodyPr lIns="0" rIns="0" anchor="t">
            <a:spAutoFit/>
          </a:bodyPr>
          <a:lstStyle/>
          <a:p>
            <a:pPr algn="ctr">
              <a:spcBef>
                <a:spcPct val="50000"/>
              </a:spcBef>
            </a:pPr>
            <a:r>
              <a:rPr lang="zh-CN" altLang="en-US" sz="2000" dirty="0">
                <a:solidFill>
                  <a:srgbClr val="FFFF00"/>
                </a:solidFill>
                <a:latin typeface="Arial" panose="020B0604020202020204" pitchFamily="34" charset="0"/>
                <a:ea typeface="黑体" panose="02010609060101010101" pitchFamily="2" charset="-122"/>
              </a:rPr>
              <a:t>乳       畜       带</a:t>
            </a:r>
          </a:p>
        </p:txBody>
      </p:sp>
      <p:sp>
        <p:nvSpPr>
          <p:cNvPr id="328715" name="直接连接符 328714"/>
          <p:cNvSpPr/>
          <p:nvPr/>
        </p:nvSpPr>
        <p:spPr>
          <a:xfrm flipH="1" flipV="1">
            <a:off x="3719513" y="2349500"/>
            <a:ext cx="2808287" cy="215900"/>
          </a:xfrm>
          <a:prstGeom prst="line">
            <a:avLst/>
          </a:prstGeom>
          <a:ln w="38100" cap="flat" cmpd="sng">
            <a:solidFill>
              <a:schemeClr val="tx1"/>
            </a:solidFill>
            <a:prstDash val="sysDot"/>
            <a:round/>
            <a:headEnd type="none" w="med" len="med"/>
            <a:tailEnd type="triangle" w="med" len="med"/>
          </a:ln>
        </p:spPr>
      </p:sp>
      <p:sp>
        <p:nvSpPr>
          <p:cNvPr id="328716" name="直接连接符 328715"/>
          <p:cNvSpPr/>
          <p:nvPr/>
        </p:nvSpPr>
        <p:spPr>
          <a:xfrm flipH="1" flipV="1">
            <a:off x="3719513" y="2565400"/>
            <a:ext cx="2736850" cy="1150938"/>
          </a:xfrm>
          <a:prstGeom prst="line">
            <a:avLst/>
          </a:prstGeom>
          <a:ln w="38100" cap="flat" cmpd="sng">
            <a:solidFill>
              <a:schemeClr val="tx1"/>
            </a:solidFill>
            <a:prstDash val="sysDot"/>
            <a:round/>
            <a:headEnd type="none" w="med" len="med"/>
            <a:tailEnd type="triangle" w="med" len="med"/>
          </a:ln>
        </p:spPr>
      </p:sp>
      <p:sp>
        <p:nvSpPr>
          <p:cNvPr id="328717" name="文本框 328716"/>
          <p:cNvSpPr txBox="1"/>
          <p:nvPr/>
        </p:nvSpPr>
        <p:spPr>
          <a:xfrm>
            <a:off x="1919288" y="2060575"/>
            <a:ext cx="1728787" cy="645160"/>
          </a:xfrm>
          <a:prstGeom prst="rect">
            <a:avLst/>
          </a:prstGeom>
          <a:noFill/>
          <a:ln w="9525" cap="flat" cmpd="sng">
            <a:solidFill>
              <a:schemeClr val="tx1"/>
            </a:solidFill>
            <a:prstDash val="solid"/>
            <a:miter/>
            <a:headEnd type="none" w="med" len="med"/>
            <a:tailEnd type="none" w="med" len="med"/>
          </a:ln>
        </p:spPr>
        <p:txBody>
          <a:bodyPr anchor="t">
            <a:spAutoFit/>
          </a:bodyPr>
          <a:lstStyle/>
          <a:p>
            <a:pPr>
              <a:spcBef>
                <a:spcPct val="50000"/>
              </a:spcBef>
            </a:pPr>
            <a:r>
              <a:rPr lang="zh-CN" altLang="en-US" b="1" dirty="0">
                <a:latin typeface="Arial" panose="020B0604020202020204" pitchFamily="34" charset="0"/>
                <a:ea typeface="宋体" panose="02010600030101010101" pitchFamily="2" charset="-122"/>
              </a:rPr>
              <a:t>中部平原区中部和北部</a:t>
            </a:r>
          </a:p>
        </p:txBody>
      </p:sp>
      <p:sp>
        <p:nvSpPr>
          <p:cNvPr id="328718" name="直接连接符 328717"/>
          <p:cNvSpPr/>
          <p:nvPr/>
        </p:nvSpPr>
        <p:spPr>
          <a:xfrm flipH="1" flipV="1">
            <a:off x="3719513" y="3429000"/>
            <a:ext cx="3455987" cy="0"/>
          </a:xfrm>
          <a:prstGeom prst="line">
            <a:avLst/>
          </a:prstGeom>
          <a:ln w="38100" cap="flat" cmpd="sng">
            <a:solidFill>
              <a:schemeClr val="tx1"/>
            </a:solidFill>
            <a:prstDash val="sysDot"/>
            <a:round/>
            <a:headEnd type="none" w="med" len="med"/>
            <a:tailEnd type="triangle" w="med" len="med"/>
          </a:ln>
        </p:spPr>
      </p:sp>
      <p:sp>
        <p:nvSpPr>
          <p:cNvPr id="328719" name="文本框 328718"/>
          <p:cNvSpPr txBox="1"/>
          <p:nvPr/>
        </p:nvSpPr>
        <p:spPr>
          <a:xfrm>
            <a:off x="1919288" y="3028950"/>
            <a:ext cx="1728787" cy="645160"/>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zh-CN" altLang="en-US" b="1" dirty="0">
                <a:latin typeface="Arial" panose="020B0604020202020204" pitchFamily="34" charset="0"/>
                <a:ea typeface="宋体" panose="02010600030101010101" pitchFamily="2" charset="-122"/>
              </a:rPr>
              <a:t>中部平原</a:t>
            </a:r>
          </a:p>
          <a:p>
            <a:pPr algn="ctr"/>
            <a:r>
              <a:rPr lang="zh-CN" altLang="en-US" b="1" dirty="0">
                <a:latin typeface="Arial" panose="020B0604020202020204" pitchFamily="34" charset="0"/>
                <a:ea typeface="宋体" panose="02010600030101010101" pitchFamily="2" charset="-122"/>
              </a:rPr>
              <a:t>区中部</a:t>
            </a:r>
          </a:p>
        </p:txBody>
      </p:sp>
      <p:sp>
        <p:nvSpPr>
          <p:cNvPr id="328720" name="直接连接符 328719"/>
          <p:cNvSpPr/>
          <p:nvPr/>
        </p:nvSpPr>
        <p:spPr>
          <a:xfrm flipH="1">
            <a:off x="3719513" y="2852738"/>
            <a:ext cx="4392612" cy="1368425"/>
          </a:xfrm>
          <a:prstGeom prst="line">
            <a:avLst/>
          </a:prstGeom>
          <a:ln w="38100" cap="flat" cmpd="sng">
            <a:solidFill>
              <a:schemeClr val="tx1"/>
            </a:solidFill>
            <a:prstDash val="sysDot"/>
            <a:round/>
            <a:headEnd type="none" w="med" len="med"/>
            <a:tailEnd type="triangle" w="med" len="med"/>
          </a:ln>
        </p:spPr>
      </p:sp>
      <p:sp>
        <p:nvSpPr>
          <p:cNvPr id="328721" name="文本框 328720"/>
          <p:cNvSpPr txBox="1"/>
          <p:nvPr/>
        </p:nvSpPr>
        <p:spPr>
          <a:xfrm>
            <a:off x="1919288" y="4005263"/>
            <a:ext cx="1728787" cy="368300"/>
          </a:xfrm>
          <a:prstGeom prst="rect">
            <a:avLst/>
          </a:prstGeom>
          <a:noFill/>
          <a:ln w="9525" cap="flat" cmpd="sng">
            <a:solidFill>
              <a:schemeClr val="tx1"/>
            </a:solidFill>
            <a:prstDash val="solid"/>
            <a:miter/>
            <a:headEnd type="none" w="med" len="med"/>
            <a:tailEnd type="none" w="med" len="med"/>
          </a:ln>
        </p:spPr>
        <p:txBody>
          <a:bodyPr anchor="t">
            <a:spAutoFit/>
          </a:bodyPr>
          <a:lstStyle/>
          <a:p>
            <a:pPr>
              <a:spcBef>
                <a:spcPct val="50000"/>
              </a:spcBef>
            </a:pPr>
            <a:r>
              <a:rPr lang="zh-CN" altLang="en-US" b="1" dirty="0">
                <a:latin typeface="Arial" panose="020B0604020202020204" pitchFamily="34" charset="0"/>
                <a:ea typeface="宋体" panose="02010600030101010101" pitchFamily="2" charset="-122"/>
              </a:rPr>
              <a:t>美国东北部</a:t>
            </a:r>
          </a:p>
        </p:txBody>
      </p:sp>
      <p:sp>
        <p:nvSpPr>
          <p:cNvPr id="328722" name="文本框 328721"/>
          <p:cNvSpPr txBox="1"/>
          <p:nvPr/>
        </p:nvSpPr>
        <p:spPr>
          <a:xfrm>
            <a:off x="230819" y="5645882"/>
            <a:ext cx="11571147" cy="1083438"/>
          </a:xfrm>
          <a:prstGeom prst="rect">
            <a:avLst/>
          </a:prstGeom>
          <a:solidFill>
            <a:srgbClr val="FFCCCC"/>
          </a:solidFill>
          <a:ln w="9525" cap="flat" cmpd="sng">
            <a:solidFill>
              <a:srgbClr val="003366"/>
            </a:solidFill>
            <a:prstDash val="solid"/>
            <a:miter/>
            <a:headEnd type="none" w="med" len="med"/>
            <a:tailEnd type="none" w="med" len="med"/>
          </a:ln>
        </p:spPr>
        <p:txBody>
          <a:bodyPr wrap="square" anchor="t">
            <a:spAutoFit/>
            <a:scene3d>
              <a:camera prst="orthographicFront"/>
              <a:lightRig rig="threePt" dir="t"/>
            </a:scene3d>
          </a:bodyPr>
          <a:lstStyle/>
          <a:p>
            <a:pPr>
              <a:lnSpc>
                <a:spcPct val="125000"/>
              </a:lnSpc>
            </a:pPr>
            <a:r>
              <a:rPr lang="zh-CN" altLang="en-US"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小麦区（玉米带）：位于中部平原，地形平坦，土壤肥沃；温带大陆性气候，光热条件好；靠近密西西比河，灌溉便利。</a:t>
            </a:r>
          </a:p>
          <a:p>
            <a:pPr>
              <a:lnSpc>
                <a:spcPct val="125000"/>
              </a:lnSpc>
            </a:pPr>
            <a:r>
              <a:rPr lang="zh-CN" altLang="en-US"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rPr>
              <a:t>乳畜带：温带大陆性气候，纬度高，气候冷湿，牧草丰富；人口城市密集消费市场大；交通发达，运输便利。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8711"/>
                                        </p:tgtEl>
                                        <p:attrNameLst>
                                          <p:attrName>style.visibility</p:attrName>
                                        </p:attrNameLst>
                                      </p:cBhvr>
                                      <p:to>
                                        <p:strVal val="visible"/>
                                      </p:to>
                                    </p:set>
                                    <p:anim calcmode="lin" valueType="num">
                                      <p:cBhvr additive="base">
                                        <p:cTn id="7" dur="500" fill="hold"/>
                                        <p:tgtEl>
                                          <p:spTgt spid="328711"/>
                                        </p:tgtEl>
                                        <p:attrNameLst>
                                          <p:attrName>ppt_x</p:attrName>
                                        </p:attrNameLst>
                                      </p:cBhvr>
                                      <p:tavLst>
                                        <p:tav tm="0">
                                          <p:val>
                                            <p:strVal val="#ppt_x"/>
                                          </p:val>
                                        </p:tav>
                                        <p:tav tm="100000">
                                          <p:val>
                                            <p:strVal val="#ppt_x"/>
                                          </p:val>
                                        </p:tav>
                                      </p:tavLst>
                                    </p:anim>
                                    <p:anim calcmode="lin" valueType="num">
                                      <p:cBhvr additive="base">
                                        <p:cTn id="8" dur="500" fill="hold"/>
                                        <p:tgtEl>
                                          <p:spTgt spid="3287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28712"/>
                                        </p:tgtEl>
                                        <p:attrNameLst>
                                          <p:attrName>style.visibility</p:attrName>
                                        </p:attrNameLst>
                                      </p:cBhvr>
                                      <p:to>
                                        <p:strVal val="visible"/>
                                      </p:to>
                                    </p:set>
                                    <p:anim calcmode="lin" valueType="num">
                                      <p:cBhvr additive="base">
                                        <p:cTn id="12" dur="500" fill="hold"/>
                                        <p:tgtEl>
                                          <p:spTgt spid="328712"/>
                                        </p:tgtEl>
                                        <p:attrNameLst>
                                          <p:attrName>ppt_x</p:attrName>
                                        </p:attrNameLst>
                                      </p:cBhvr>
                                      <p:tavLst>
                                        <p:tav tm="0">
                                          <p:val>
                                            <p:strVal val="#ppt_x"/>
                                          </p:val>
                                        </p:tav>
                                        <p:tav tm="100000">
                                          <p:val>
                                            <p:strVal val="#ppt_x"/>
                                          </p:val>
                                        </p:tav>
                                      </p:tavLst>
                                    </p:anim>
                                    <p:anim calcmode="lin" valueType="num">
                                      <p:cBhvr additive="base">
                                        <p:cTn id="13" dur="500" fill="hold"/>
                                        <p:tgtEl>
                                          <p:spTgt spid="3287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8715"/>
                                        </p:tgtEl>
                                        <p:attrNameLst>
                                          <p:attrName>style.visibility</p:attrName>
                                        </p:attrNameLst>
                                      </p:cBhvr>
                                      <p:to>
                                        <p:strVal val="visible"/>
                                      </p:to>
                                    </p:set>
                                    <p:animEffect transition="in" filter="wipe(right)">
                                      <p:cBhvr>
                                        <p:cTn id="18" dur="500"/>
                                        <p:tgtEl>
                                          <p:spTgt spid="328715"/>
                                        </p:tgtEl>
                                      </p:cBhvr>
                                    </p:animEffect>
                                  </p:childTnLst>
                                </p:cTn>
                              </p:par>
                              <p:par>
                                <p:cTn id="19" presetID="22" presetClass="entr" presetSubtype="2" fill="hold" nodeType="withEffect">
                                  <p:stCondLst>
                                    <p:cond delay="0"/>
                                  </p:stCondLst>
                                  <p:childTnLst>
                                    <p:set>
                                      <p:cBhvr>
                                        <p:cTn id="20" dur="1" fill="hold">
                                          <p:stCondLst>
                                            <p:cond delay="0"/>
                                          </p:stCondLst>
                                        </p:cTn>
                                        <p:tgtEl>
                                          <p:spTgt spid="328716"/>
                                        </p:tgtEl>
                                        <p:attrNameLst>
                                          <p:attrName>style.visibility</p:attrName>
                                        </p:attrNameLst>
                                      </p:cBhvr>
                                      <p:to>
                                        <p:strVal val="visible"/>
                                      </p:to>
                                    </p:set>
                                    <p:animEffect transition="in" filter="wipe(right)">
                                      <p:cBhvr>
                                        <p:cTn id="21" dur="500"/>
                                        <p:tgtEl>
                                          <p:spTgt spid="328716"/>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328717"/>
                                        </p:tgtEl>
                                        <p:attrNameLst>
                                          <p:attrName>style.visibility</p:attrName>
                                        </p:attrNameLst>
                                      </p:cBhvr>
                                      <p:to>
                                        <p:strVal val="visible"/>
                                      </p:to>
                                    </p:set>
                                    <p:animEffect transition="in" filter="wipe(down)">
                                      <p:cBhvr>
                                        <p:cTn id="25" dur="500"/>
                                        <p:tgtEl>
                                          <p:spTgt spid="32871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28713"/>
                                        </p:tgtEl>
                                        <p:attrNameLst>
                                          <p:attrName>style.visibility</p:attrName>
                                        </p:attrNameLst>
                                      </p:cBhvr>
                                      <p:to>
                                        <p:strVal val="visible"/>
                                      </p:to>
                                    </p:set>
                                    <p:anim calcmode="lin" valueType="num">
                                      <p:cBhvr additive="base">
                                        <p:cTn id="30" dur="500" fill="hold"/>
                                        <p:tgtEl>
                                          <p:spTgt spid="328713"/>
                                        </p:tgtEl>
                                        <p:attrNameLst>
                                          <p:attrName>ppt_x</p:attrName>
                                        </p:attrNameLst>
                                      </p:cBhvr>
                                      <p:tavLst>
                                        <p:tav tm="0">
                                          <p:val>
                                            <p:strVal val="#ppt_x"/>
                                          </p:val>
                                        </p:tav>
                                        <p:tav tm="100000">
                                          <p:val>
                                            <p:strVal val="#ppt_x"/>
                                          </p:val>
                                        </p:tav>
                                      </p:tavLst>
                                    </p:anim>
                                    <p:anim calcmode="lin" valueType="num">
                                      <p:cBhvr additive="base">
                                        <p:cTn id="31" dur="500" fill="hold"/>
                                        <p:tgtEl>
                                          <p:spTgt spid="32871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28718"/>
                                        </p:tgtEl>
                                        <p:attrNameLst>
                                          <p:attrName>style.visibility</p:attrName>
                                        </p:attrNameLst>
                                      </p:cBhvr>
                                      <p:to>
                                        <p:strVal val="visible"/>
                                      </p:to>
                                    </p:set>
                                    <p:animEffect transition="in" filter="wipe(right)">
                                      <p:cBhvr>
                                        <p:cTn id="36" dur="500"/>
                                        <p:tgtEl>
                                          <p:spTgt spid="328718"/>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328719"/>
                                        </p:tgtEl>
                                        <p:attrNameLst>
                                          <p:attrName>style.visibility</p:attrName>
                                        </p:attrNameLst>
                                      </p:cBhvr>
                                      <p:to>
                                        <p:strVal val="visible"/>
                                      </p:to>
                                    </p:set>
                                    <p:animEffect transition="in" filter="wipe(down)">
                                      <p:cBhvr>
                                        <p:cTn id="40" dur="500"/>
                                        <p:tgtEl>
                                          <p:spTgt spid="32871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28714"/>
                                        </p:tgtEl>
                                        <p:attrNameLst>
                                          <p:attrName>style.visibility</p:attrName>
                                        </p:attrNameLst>
                                      </p:cBhvr>
                                      <p:to>
                                        <p:strVal val="visible"/>
                                      </p:to>
                                    </p:set>
                                    <p:anim calcmode="lin" valueType="num">
                                      <p:cBhvr additive="base">
                                        <p:cTn id="45" dur="500" fill="hold"/>
                                        <p:tgtEl>
                                          <p:spTgt spid="328714"/>
                                        </p:tgtEl>
                                        <p:attrNameLst>
                                          <p:attrName>ppt_x</p:attrName>
                                        </p:attrNameLst>
                                      </p:cBhvr>
                                      <p:tavLst>
                                        <p:tav tm="0">
                                          <p:val>
                                            <p:strVal val="#ppt_x"/>
                                          </p:val>
                                        </p:tav>
                                        <p:tav tm="100000">
                                          <p:val>
                                            <p:strVal val="#ppt_x"/>
                                          </p:val>
                                        </p:tav>
                                      </p:tavLst>
                                    </p:anim>
                                    <p:anim calcmode="lin" valueType="num">
                                      <p:cBhvr additive="base">
                                        <p:cTn id="46" dur="500" fill="hold"/>
                                        <p:tgtEl>
                                          <p:spTgt spid="3287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28720"/>
                                        </p:tgtEl>
                                        <p:attrNameLst>
                                          <p:attrName>style.visibility</p:attrName>
                                        </p:attrNameLst>
                                      </p:cBhvr>
                                      <p:to>
                                        <p:strVal val="visible"/>
                                      </p:to>
                                    </p:set>
                                    <p:animEffect transition="in" filter="wipe(right)">
                                      <p:cBhvr>
                                        <p:cTn id="51" dur="500"/>
                                        <p:tgtEl>
                                          <p:spTgt spid="328720"/>
                                        </p:tgtEl>
                                      </p:cBhvr>
                                    </p:animEffect>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328721"/>
                                        </p:tgtEl>
                                        <p:attrNameLst>
                                          <p:attrName>style.visibility</p:attrName>
                                        </p:attrNameLst>
                                      </p:cBhvr>
                                      <p:to>
                                        <p:strVal val="visible"/>
                                      </p:to>
                                    </p:set>
                                    <p:animEffect transition="in" filter="wipe(down)">
                                      <p:cBhvr>
                                        <p:cTn id="55" dur="500"/>
                                        <p:tgtEl>
                                          <p:spTgt spid="328721"/>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28722"/>
                                        </p:tgtEl>
                                        <p:attrNameLst>
                                          <p:attrName>style.visibility</p:attrName>
                                        </p:attrNameLst>
                                      </p:cBhvr>
                                      <p:to>
                                        <p:strVal val="visible"/>
                                      </p:to>
                                    </p:set>
                                    <p:anim calcmode="lin" valueType="num">
                                      <p:cBhvr additive="base">
                                        <p:cTn id="60" dur="500" fill="hold"/>
                                        <p:tgtEl>
                                          <p:spTgt spid="328722"/>
                                        </p:tgtEl>
                                        <p:attrNameLst>
                                          <p:attrName>ppt_x</p:attrName>
                                        </p:attrNameLst>
                                      </p:cBhvr>
                                      <p:tavLst>
                                        <p:tav tm="0">
                                          <p:val>
                                            <p:strVal val="#ppt_x"/>
                                          </p:val>
                                        </p:tav>
                                        <p:tav tm="100000">
                                          <p:val>
                                            <p:strVal val="#ppt_x"/>
                                          </p:val>
                                        </p:tav>
                                      </p:tavLst>
                                    </p:anim>
                                    <p:anim calcmode="lin" valueType="num">
                                      <p:cBhvr additive="base">
                                        <p:cTn id="61" dur="500" fill="hold"/>
                                        <p:tgtEl>
                                          <p:spTgt spid="3287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1" grpId="0" bldLvl="0" animBg="1"/>
      <p:bldP spid="328712" grpId="0" bldLvl="0" animBg="1"/>
      <p:bldP spid="328713" grpId="0" bldLvl="0" animBg="1"/>
      <p:bldP spid="328714" grpId="0" bldLvl="0" animBg="1"/>
      <p:bldP spid="328717" grpId="0" bldLvl="0" animBg="1"/>
      <p:bldP spid="328719" grpId="0" bldLvl="0" animBg="1"/>
      <p:bldP spid="328721" grpId="0" bldLvl="0" animBg="1"/>
      <p:bldP spid="32872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文本框 316417"/>
          <p:cNvSpPr txBox="1"/>
          <p:nvPr/>
        </p:nvSpPr>
        <p:spPr>
          <a:xfrm>
            <a:off x="1656715" y="1307465"/>
            <a:ext cx="9207500" cy="3784600"/>
          </a:xfrm>
          <a:prstGeom prst="rect">
            <a:avLst/>
          </a:prstGeom>
          <a:solidFill>
            <a:srgbClr val="F2F7B7">
              <a:alpha val="34000"/>
            </a:srgbClr>
          </a:solidFill>
          <a:ln w="9525">
            <a:noFill/>
          </a:ln>
        </p:spPr>
        <p:txBody>
          <a:bodyPr wrap="square" anchor="t">
            <a:spAutoFit/>
          </a:bodyPr>
          <a:lstStyle/>
          <a:p>
            <a:pPr>
              <a:lnSpc>
                <a:spcPct val="125000"/>
              </a:lnSpc>
            </a:pPr>
            <a:r>
              <a:rPr lang="zh-CN" altLang="en-US" sz="2400" b="1" dirty="0">
                <a:effectLst/>
                <a:latin typeface="宋体" panose="02010600030101010101" pitchFamily="2" charset="-122"/>
                <a:ea typeface="宋体" panose="02010600030101010101" pitchFamily="2" charset="-122"/>
              </a:rPr>
              <a:t>（</a:t>
            </a:r>
            <a:r>
              <a:rPr lang="en-US" altLang="zh-CN" sz="2400" b="1" dirty="0">
                <a:effectLst/>
                <a:latin typeface="宋体" panose="02010600030101010101" pitchFamily="2" charset="-122"/>
                <a:ea typeface="宋体" panose="02010600030101010101" pitchFamily="2" charset="-122"/>
              </a:rPr>
              <a:t>1</a:t>
            </a:r>
            <a:r>
              <a:rPr lang="zh-CN" altLang="en-US" sz="2400" b="1" dirty="0">
                <a:effectLst/>
                <a:latin typeface="宋体" panose="02010600030101010101" pitchFamily="2" charset="-122"/>
                <a:ea typeface="宋体" panose="02010600030101010101" pitchFamily="2" charset="-122"/>
              </a:rPr>
              <a:t>）美国是世界农业大国，但咖啡、可可、天然橡胶等热带农产品需要大量进口。想一想，这是为什么？</a:t>
            </a:r>
          </a:p>
          <a:p>
            <a:pPr>
              <a:lnSpc>
                <a:spcPct val="125000"/>
              </a:lnSpc>
            </a:pPr>
            <a:r>
              <a:rPr lang="zh-CN" altLang="en-US" sz="2400" b="1" dirty="0">
                <a:effectLst/>
                <a:latin typeface="Arial" panose="020B0604020202020204" pitchFamily="34" charset="0"/>
                <a:ea typeface="宋体" panose="02010600030101010101" pitchFamily="2" charset="-122"/>
              </a:rPr>
              <a:t>        </a:t>
            </a:r>
            <a:r>
              <a:rPr lang="zh-CN" altLang="en-US" sz="2400" b="1" dirty="0">
                <a:solidFill>
                  <a:schemeClr val="accent2"/>
                </a:solidFill>
                <a:effectLst/>
                <a:latin typeface="Arial" panose="020B0604020202020204" pitchFamily="34" charset="0"/>
                <a:ea typeface="黑体" panose="02010609060101010101" pitchFamily="2" charset="-122"/>
              </a:rPr>
              <a:t>咖啡、可可、天然橡胶生产地在热带，美国本土主要位于北温带，缺乏大面积的热带地区；美国人口多，市场需求量大。</a:t>
            </a:r>
            <a:r>
              <a:rPr lang="zh-CN" altLang="en-US" sz="2400" b="1" dirty="0">
                <a:effectLst/>
                <a:latin typeface="Arial" panose="020B0604020202020204" pitchFamily="34" charset="0"/>
                <a:ea typeface="宋体" panose="02010600030101010101" pitchFamily="2" charset="-122"/>
              </a:rPr>
              <a:t> </a:t>
            </a:r>
            <a:endParaRPr lang="zh-CN" altLang="en-US" sz="2400" b="1" dirty="0">
              <a:effectLst/>
              <a:latin typeface="宋体" panose="02010600030101010101" pitchFamily="2" charset="-122"/>
              <a:ea typeface="宋体" panose="02010600030101010101" pitchFamily="2" charset="-122"/>
            </a:endParaRPr>
          </a:p>
          <a:p>
            <a:pPr>
              <a:lnSpc>
                <a:spcPct val="125000"/>
              </a:lnSpc>
            </a:pPr>
            <a:r>
              <a:rPr lang="zh-CN" altLang="en-US" sz="2400" b="1" dirty="0">
                <a:effectLst/>
                <a:latin typeface="宋体" panose="02010600030101010101" pitchFamily="2" charset="-122"/>
                <a:ea typeface="宋体" panose="02010600030101010101" pitchFamily="2" charset="-122"/>
              </a:rPr>
              <a:t>（</a:t>
            </a:r>
            <a:r>
              <a:rPr lang="en-US" altLang="zh-CN" sz="2400" b="1" dirty="0">
                <a:effectLst/>
                <a:latin typeface="宋体" panose="02010600030101010101" pitchFamily="2" charset="-122"/>
                <a:ea typeface="宋体" panose="02010600030101010101" pitchFamily="2" charset="-122"/>
              </a:rPr>
              <a:t>2</a:t>
            </a:r>
            <a:r>
              <a:rPr lang="zh-CN" altLang="en-US" sz="2400" b="1" dirty="0">
                <a:effectLst/>
                <a:latin typeface="宋体" panose="02010600030101010101" pitchFamily="2" charset="-122"/>
                <a:ea typeface="宋体" panose="02010600030101010101" pitchFamily="2" charset="-122"/>
              </a:rPr>
              <a:t>）议一议，美国农业的生产效率为什么非常高？</a:t>
            </a:r>
          </a:p>
          <a:p>
            <a:pPr>
              <a:lnSpc>
                <a:spcPct val="125000"/>
              </a:lnSpc>
            </a:pPr>
            <a:r>
              <a:rPr lang="zh-CN" altLang="en-US" sz="2400" b="1" dirty="0">
                <a:effectLst/>
                <a:latin typeface="Arial" panose="020B0604020202020204" pitchFamily="34" charset="0"/>
                <a:ea typeface="宋体" panose="02010600030101010101" pitchFamily="2" charset="-122"/>
              </a:rPr>
              <a:t>       </a:t>
            </a:r>
            <a:r>
              <a:rPr lang="zh-CN" altLang="en-US" sz="2400" b="1" dirty="0">
                <a:solidFill>
                  <a:schemeClr val="accent2"/>
                </a:solidFill>
                <a:effectLst/>
                <a:latin typeface="Arial" panose="020B0604020202020204" pitchFamily="34" charset="0"/>
                <a:ea typeface="黑体" panose="02010609060101010101" pitchFamily="2" charset="-122"/>
              </a:rPr>
              <a:t>农业地区专门化和机械化可以充分利用各地区的自然条件和自然资源（水、土、光、热等），有效发挥农业机械的作用，并可集中利用美国发达的现代科学技术，大力提高劳动生产率。 </a:t>
            </a:r>
          </a:p>
        </p:txBody>
      </p:sp>
      <p:sp>
        <p:nvSpPr>
          <p:cNvPr id="33795" name="矩形 316420"/>
          <p:cNvSpPr/>
          <p:nvPr/>
        </p:nvSpPr>
        <p:spPr>
          <a:xfrm>
            <a:off x="697865" y="472440"/>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spd="med">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6418">
                                            <p:txEl>
                                              <p:pRg st="1" end="1"/>
                                            </p:txEl>
                                          </p:spTgt>
                                        </p:tgtEl>
                                        <p:attrNameLst>
                                          <p:attrName>style.visibility</p:attrName>
                                        </p:attrNameLst>
                                      </p:cBhvr>
                                      <p:to>
                                        <p:strVal val="visible"/>
                                      </p:to>
                                    </p:set>
                                    <p:anim calcmode="lin" valueType="num">
                                      <p:cBhvr additive="base">
                                        <p:cTn id="7" dur="500" fill="hold"/>
                                        <p:tgtEl>
                                          <p:spTgt spid="31641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64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6418">
                                            <p:txEl>
                                              <p:pRg st="3" end="3"/>
                                            </p:txEl>
                                          </p:spTgt>
                                        </p:tgtEl>
                                        <p:attrNameLst>
                                          <p:attrName>style.visibility</p:attrName>
                                        </p:attrNameLst>
                                      </p:cBhvr>
                                      <p:to>
                                        <p:strVal val="visible"/>
                                      </p:to>
                                    </p:set>
                                    <p:anim calcmode="lin" valueType="num">
                                      <p:cBhvr additive="base">
                                        <p:cTn id="13" dur="500" fill="hold"/>
                                        <p:tgtEl>
                                          <p:spTgt spid="31641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64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矩形 317446" descr="139826028_fde33cc74f_o"/>
          <p:cNvSpPr/>
          <p:nvPr/>
        </p:nvSpPr>
        <p:spPr>
          <a:xfrm>
            <a:off x="1524000" y="692150"/>
            <a:ext cx="9144000" cy="6165850"/>
          </a:xfrm>
          <a:prstGeom prst="rect">
            <a:avLst/>
          </a:prstGeom>
          <a:blipFill rotWithShape="1">
            <a:blip r:embed="rId2">
              <a:alphaModFix amt="32001"/>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4818" name="矩形 317444"/>
          <p:cNvSpPr/>
          <p:nvPr/>
        </p:nvSpPr>
        <p:spPr>
          <a:xfrm>
            <a:off x="5159375" y="1196975"/>
            <a:ext cx="1866900" cy="457200"/>
          </a:xfrm>
          <a:prstGeom prst="rect">
            <a:avLst/>
          </a:prstGeom>
        </p:spPr>
        <p:txBody>
          <a:bodyPr wrap="none" fromWordArt="1">
            <a:prstTxWarp prst="textPlain">
              <a:avLst>
                <a:gd name="adj" fmla="val 50000"/>
              </a:avLst>
            </a:prstTxWarp>
            <a:normAutofit fontScale="75000" lnSpcReduction="10000"/>
          </a:bodyPr>
          <a:lstStyle/>
          <a:p>
            <a:pPr algn="ctr"/>
            <a:r>
              <a:rPr lang="zh-CN" altLang="en-US" sz="36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宋体" panose="02010600030101010101" pitchFamily="2" charset="-122"/>
                <a:ea typeface="宋体" panose="02010600030101010101" pitchFamily="2" charset="-122"/>
              </a:rPr>
              <a:t>农业问题</a:t>
            </a:r>
          </a:p>
        </p:txBody>
      </p:sp>
      <p:sp>
        <p:nvSpPr>
          <p:cNvPr id="34819" name="文本框 317445"/>
          <p:cNvSpPr txBox="1"/>
          <p:nvPr/>
        </p:nvSpPr>
        <p:spPr>
          <a:xfrm>
            <a:off x="1704513" y="2060575"/>
            <a:ext cx="8423737" cy="4246245"/>
          </a:xfrm>
          <a:prstGeom prst="rect">
            <a:avLst/>
          </a:prstGeom>
          <a:solidFill>
            <a:srgbClr val="FFFF99"/>
          </a:solidFill>
          <a:ln w="9525" cap="flat" cmpd="sng">
            <a:solidFill>
              <a:schemeClr val="accent2"/>
            </a:solidFill>
            <a:prstDash val="solid"/>
            <a:miter/>
            <a:headEnd type="none" w="med" len="med"/>
            <a:tailEnd type="none" w="med" len="med"/>
          </a:ln>
        </p:spPr>
        <p:txBody>
          <a:bodyPr wrap="square" anchor="t">
            <a:spAutoFit/>
          </a:bodyPr>
          <a:lstStyle/>
          <a:p>
            <a:pPr>
              <a:lnSpc>
                <a:spcPct val="125000"/>
              </a:lnSpc>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美国农业生产规模大，生产效率高，产量很大，当国际市场和国内市场出现波动，</a:t>
            </a:r>
            <a:r>
              <a:rPr lang="zh-CN" altLang="en-US" sz="2400" b="1" dirty="0">
                <a:solidFill>
                  <a:srgbClr val="FF0000"/>
                </a:solidFill>
                <a:latin typeface="Times New Roman" panose="02020603050405020304" pitchFamily="18" charset="0"/>
                <a:ea typeface="楷体_GB2312" pitchFamily="49" charset="-122"/>
              </a:rPr>
              <a:t>很容易造成农产品过剩</a:t>
            </a:r>
            <a:r>
              <a:rPr lang="zh-CN" altLang="en-US" sz="2400" b="1" dirty="0">
                <a:latin typeface="Times New Roman" panose="02020603050405020304" pitchFamily="18" charset="0"/>
                <a:ea typeface="楷体_GB2312" pitchFamily="49" charset="-122"/>
              </a:rPr>
              <a:t>。自</a:t>
            </a:r>
            <a:r>
              <a:rPr lang="en-US" altLang="zh-CN" sz="2400" b="1" dirty="0">
                <a:latin typeface="Times New Roman" panose="02020603050405020304" pitchFamily="18" charset="0"/>
                <a:ea typeface="楷体_GB2312" pitchFamily="49" charset="-122"/>
              </a:rPr>
              <a:t>1860</a:t>
            </a:r>
            <a:r>
              <a:rPr lang="zh-CN" altLang="en-US" sz="2400" b="1" dirty="0">
                <a:latin typeface="Times New Roman" panose="02020603050405020304" pitchFamily="18" charset="0"/>
                <a:ea typeface="楷体_GB2312" pitchFamily="49" charset="-122"/>
              </a:rPr>
              <a:t>年以来，美国因农产品过剩表现的危机有四次：第一次</a:t>
            </a:r>
            <a:r>
              <a:rPr lang="en-US" altLang="zh-CN" sz="2400" b="1" dirty="0">
                <a:latin typeface="Times New Roman" panose="02020603050405020304" pitchFamily="18" charset="0"/>
                <a:ea typeface="楷体_GB2312" pitchFamily="49" charset="-122"/>
              </a:rPr>
              <a:t>1867—1896</a:t>
            </a:r>
            <a:r>
              <a:rPr lang="zh-CN" altLang="en-US" sz="2400" b="1" dirty="0">
                <a:latin typeface="Times New Roman" panose="02020603050405020304" pitchFamily="18" charset="0"/>
                <a:ea typeface="楷体_GB2312" pitchFamily="49" charset="-122"/>
              </a:rPr>
              <a:t>年，第二次</a:t>
            </a:r>
            <a:r>
              <a:rPr lang="en-US" altLang="zh-CN" sz="2400" b="1" dirty="0">
                <a:latin typeface="Times New Roman" panose="02020603050405020304" pitchFamily="18" charset="0"/>
                <a:ea typeface="楷体_GB2312" pitchFamily="49" charset="-122"/>
              </a:rPr>
              <a:t>1920</a:t>
            </a:r>
            <a:r>
              <a:rPr lang="en-US" altLang="zh-CN" sz="2400" b="1" dirty="0">
                <a:latin typeface="Arial" panose="020B0604020202020204" pitchFamily="34" charset="0"/>
                <a:ea typeface="宋体" panose="02010600030101010101" pitchFamily="2" charset="-122"/>
              </a:rPr>
              <a:t>—</a:t>
            </a:r>
            <a:r>
              <a:rPr lang="en-US" altLang="zh-CN" sz="2400" b="1" dirty="0">
                <a:latin typeface="Times New Roman" panose="02020603050405020304" pitchFamily="18" charset="0"/>
                <a:ea typeface="楷体_GB2312" pitchFamily="49" charset="-122"/>
              </a:rPr>
              <a:t>1941</a:t>
            </a:r>
            <a:r>
              <a:rPr lang="zh-CN" altLang="en-US" sz="2400" b="1" dirty="0">
                <a:latin typeface="Times New Roman" panose="02020603050405020304" pitchFamily="18" charset="0"/>
                <a:ea typeface="楷体_GB2312" pitchFamily="49" charset="-122"/>
              </a:rPr>
              <a:t>年，第三次</a:t>
            </a:r>
            <a:r>
              <a:rPr lang="en-US" altLang="zh-CN" sz="2400" b="1" dirty="0">
                <a:latin typeface="Times New Roman" panose="02020603050405020304" pitchFamily="18" charset="0"/>
                <a:ea typeface="楷体_GB2312" pitchFamily="49" charset="-122"/>
              </a:rPr>
              <a:t>1948</a:t>
            </a:r>
            <a:r>
              <a:rPr lang="en-US" altLang="zh-CN" sz="2400" b="1" dirty="0">
                <a:latin typeface="Arial" panose="020B0604020202020204" pitchFamily="34" charset="0"/>
                <a:ea typeface="宋体" panose="02010600030101010101" pitchFamily="2" charset="-122"/>
              </a:rPr>
              <a:t>—</a:t>
            </a:r>
            <a:r>
              <a:rPr lang="en-US" altLang="zh-CN" sz="2400" b="1" dirty="0">
                <a:latin typeface="Times New Roman" panose="02020603050405020304" pitchFamily="18" charset="0"/>
                <a:ea typeface="楷体_GB2312" pitchFamily="49" charset="-122"/>
              </a:rPr>
              <a:t>1972</a:t>
            </a:r>
            <a:r>
              <a:rPr lang="zh-CN" altLang="en-US" sz="2400" b="1" dirty="0">
                <a:latin typeface="Times New Roman" panose="02020603050405020304" pitchFamily="18" charset="0"/>
                <a:ea typeface="楷体_GB2312" pitchFamily="49" charset="-122"/>
              </a:rPr>
              <a:t>年，第四次</a:t>
            </a:r>
            <a:r>
              <a:rPr lang="en-US" altLang="zh-CN" sz="2400" b="1" dirty="0">
                <a:latin typeface="Times New Roman" panose="02020603050405020304" pitchFamily="18" charset="0"/>
                <a:ea typeface="楷体_GB2312" pitchFamily="49" charset="-122"/>
              </a:rPr>
              <a:t>1981</a:t>
            </a:r>
            <a:r>
              <a:rPr lang="zh-CN" altLang="en-US" sz="2400" b="1" dirty="0">
                <a:latin typeface="Times New Roman" panose="02020603050405020304" pitchFamily="18" charset="0"/>
                <a:ea typeface="楷体_GB2312" pitchFamily="49" charset="-122"/>
              </a:rPr>
              <a:t>以来。</a:t>
            </a:r>
          </a:p>
          <a:p>
            <a:pPr>
              <a:lnSpc>
                <a:spcPct val="125000"/>
              </a:lnSpc>
            </a:pPr>
            <a:r>
              <a:rPr lang="zh-CN" altLang="en-US" sz="2400" b="1" dirty="0">
                <a:latin typeface="Times New Roman" panose="02020603050405020304" pitchFamily="18" charset="0"/>
                <a:ea typeface="楷体_GB2312" pitchFamily="49" charset="-122"/>
              </a:rPr>
              <a:t>        美国长期的农产品过剩导致农业发展速度趋缓。美国农产品过剩不仅是结构性，更主要的是数量性过剩。主要有小麦、玉米、高梁、水稻、棉花、烟草、奶类、小果。其过剩的数量和程度在不同时期不同。</a:t>
            </a:r>
          </a:p>
        </p:txBody>
      </p:sp>
    </p:spTree>
  </p:cSld>
  <p:clrMapOvr>
    <a:masterClrMapping/>
  </p:clrMapOvr>
  <p:transition spd="med">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矩形 329731"/>
          <p:cNvSpPr/>
          <p:nvPr/>
        </p:nvSpPr>
        <p:spPr>
          <a:xfrm>
            <a:off x="5159375" y="1027113"/>
            <a:ext cx="1866900" cy="457200"/>
          </a:xfrm>
          <a:prstGeom prst="rect">
            <a:avLst/>
          </a:prstGeom>
        </p:spPr>
        <p:txBody>
          <a:bodyPr wrap="none" fromWordArt="1">
            <a:prstTxWarp prst="textPlain">
              <a:avLst>
                <a:gd name="adj" fmla="val 50000"/>
              </a:avLst>
            </a:prstTxWarp>
            <a:normAutofit fontScale="75000" lnSpcReduction="10000"/>
          </a:bodyPr>
          <a:lstStyle/>
          <a:p>
            <a:pPr algn="ctr"/>
            <a:r>
              <a:rPr lang="zh-CN" altLang="en-US" sz="36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宋体" panose="02010600030101010101" pitchFamily="2" charset="-122"/>
                <a:ea typeface="宋体" panose="02010600030101010101" pitchFamily="2" charset="-122"/>
              </a:rPr>
              <a:t>农业问题</a:t>
            </a:r>
          </a:p>
        </p:txBody>
      </p:sp>
      <p:pic>
        <p:nvPicPr>
          <p:cNvPr id="329733" name="图片 329732" descr="黑风暴"/>
          <p:cNvPicPr>
            <a:picLocks noChangeAspect="1"/>
          </p:cNvPicPr>
          <p:nvPr/>
        </p:nvPicPr>
        <p:blipFill>
          <a:blip r:embed="rId2"/>
          <a:srcRect t="5104" b="11015"/>
          <a:stretch>
            <a:fillRect/>
          </a:stretch>
        </p:blipFill>
        <p:spPr>
          <a:xfrm>
            <a:off x="3216275" y="1700213"/>
            <a:ext cx="5616575" cy="3535362"/>
          </a:xfrm>
          <a:prstGeom prst="rect">
            <a:avLst/>
          </a:prstGeom>
          <a:noFill/>
          <a:ln w="9525">
            <a:noFill/>
          </a:ln>
        </p:spPr>
      </p:pic>
      <p:sp>
        <p:nvSpPr>
          <p:cNvPr id="329734" name="文本框 329733"/>
          <p:cNvSpPr txBox="1"/>
          <p:nvPr/>
        </p:nvSpPr>
        <p:spPr>
          <a:xfrm>
            <a:off x="1403985" y="5300980"/>
            <a:ext cx="10077450" cy="1112805"/>
          </a:xfrm>
          <a:prstGeom prst="rect">
            <a:avLst/>
          </a:prstGeom>
          <a:solidFill>
            <a:srgbClr val="FFFF99"/>
          </a:solidFill>
          <a:ln w="9525" cap="flat" cmpd="sng">
            <a:solidFill>
              <a:srgbClr val="000080"/>
            </a:solidFill>
            <a:prstDash val="solid"/>
            <a:miter/>
            <a:headEnd type="none" w="med" len="med"/>
            <a:tailEnd type="none" w="med" len="med"/>
          </a:ln>
        </p:spPr>
        <p:txBody>
          <a:bodyPr wrap="square" anchor="t">
            <a:spAutoFit/>
          </a:bodyPr>
          <a:lstStyle/>
          <a:p>
            <a:pPr>
              <a:lnSpc>
                <a:spcPct val="125000"/>
              </a:lnSpc>
            </a:pPr>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在历史上，美国由于大量使用化肥、农药以及滥垦乱伐，造成</a:t>
            </a:r>
            <a:r>
              <a:rPr lang="zh-CN" altLang="en-US" sz="2800" b="1" dirty="0">
                <a:solidFill>
                  <a:srgbClr val="FF0000"/>
                </a:solidFill>
                <a:latin typeface="Arial" panose="020B0604020202020204" pitchFamily="34" charset="0"/>
                <a:ea typeface="宋体" panose="02010600030101010101" pitchFamily="2" charset="-122"/>
              </a:rPr>
              <a:t>环境污染和生态破坏，曾多次发生“黑风暴”</a:t>
            </a:r>
            <a:r>
              <a:rPr lang="zh-CN" altLang="en-US" sz="2800" b="1" dirty="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9733"/>
                                        </p:tgtEl>
                                        <p:attrNameLst>
                                          <p:attrName>style.visibility</p:attrName>
                                        </p:attrNameLst>
                                      </p:cBhvr>
                                      <p:to>
                                        <p:strVal val="visible"/>
                                      </p:to>
                                    </p:set>
                                    <p:animEffect transition="in" filter="blinds(horizontal)">
                                      <p:cBhvr>
                                        <p:cTn id="7" dur="500"/>
                                        <p:tgtEl>
                                          <p:spTgt spid="3297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9734"/>
                                        </p:tgtEl>
                                        <p:attrNameLst>
                                          <p:attrName>style.visibility</p:attrName>
                                        </p:attrNameLst>
                                      </p:cBhvr>
                                      <p:to>
                                        <p:strVal val="visible"/>
                                      </p:to>
                                    </p:set>
                                    <p:animEffect transition="in" filter="blinds(horizontal)">
                                      <p:cBhvr>
                                        <p:cTn id="12" dur="500"/>
                                        <p:tgtEl>
                                          <p:spTgt spid="329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矩形 330757"/>
          <p:cNvSpPr/>
          <p:nvPr/>
        </p:nvSpPr>
        <p:spPr>
          <a:xfrm>
            <a:off x="1524000" y="692150"/>
            <a:ext cx="9144000" cy="6165850"/>
          </a:xfrm>
          <a:prstGeom prst="rect">
            <a:avLst/>
          </a:prstGeom>
          <a:blipFill rotWithShape="0">
            <a:blip r:embed="rId2">
              <a:alphaModFix amt="34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0756" name="矩形 330755"/>
          <p:cNvSpPr/>
          <p:nvPr/>
        </p:nvSpPr>
        <p:spPr>
          <a:xfrm>
            <a:off x="2404110" y="1989455"/>
            <a:ext cx="7550785" cy="3322955"/>
          </a:xfrm>
          <a:prstGeom prst="rect">
            <a:avLst/>
          </a:prstGeom>
          <a:solidFill>
            <a:schemeClr val="bg1">
              <a:alpha val="20000"/>
            </a:schemeClr>
          </a:solidFill>
          <a:ln w="9525">
            <a:noFill/>
          </a:ln>
        </p:spPr>
        <p:txBody>
          <a:bodyPr wrap="square">
            <a:spAutoFit/>
          </a:bodyPr>
          <a:lstStyle/>
          <a:p>
            <a:pPr fontAlgn="base">
              <a:lnSpc>
                <a:spcPct val="125000"/>
              </a:lnSpc>
            </a:pPr>
            <a:r>
              <a:rPr lang="en-US" altLang="zh-CN" sz="2400" b="1" strike="noStrike" noProof="1">
                <a:solidFill>
                  <a:srgbClr val="FF0000"/>
                </a:solidFill>
                <a:effectLst>
                  <a:outerShdw blurRad="38100" dist="38100" dir="2700000">
                    <a:srgbClr val="C0C0C0"/>
                  </a:outerShdw>
                </a:effectLst>
                <a:latin typeface="楷体_GB2312" pitchFamily="49" charset="-122"/>
                <a:ea typeface="楷体_GB2312" pitchFamily="49" charset="-122"/>
                <a:cs typeface="+mn-cs"/>
              </a:rPr>
              <a:t>    </a:t>
            </a:r>
            <a:r>
              <a:rPr lang="zh-CN" altLang="en-US" sz="2400" b="1" strike="noStrike" noProof="1">
                <a:solidFill>
                  <a:srgbClr val="FF0000"/>
                </a:solidFill>
                <a:effectLst>
                  <a:outerShdw blurRad="38100" dist="38100" dir="2700000">
                    <a:srgbClr val="C0C0C0"/>
                  </a:outerShdw>
                </a:effectLst>
                <a:latin typeface="楷体_GB2312" pitchFamily="49" charset="-122"/>
                <a:ea typeface="楷体_GB2312" pitchFamily="49" charset="-122"/>
                <a:cs typeface="+mn-cs"/>
              </a:rPr>
              <a:t>轮作制</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是指在同一块田地上，有顺序地在季节间或年间轮换种植不同的作物或复种组合的一种种植方式。</a:t>
            </a:r>
            <a:r>
              <a:rPr lang="zh-CN" altLang="en-US" sz="2400" b="1" strike="noStrike" noProof="1">
                <a:solidFill>
                  <a:srgbClr val="FF0000"/>
                </a:solidFill>
                <a:effectLst>
                  <a:outerShdw blurRad="38100" dist="38100" dir="2700000">
                    <a:srgbClr val="C0C0C0"/>
                  </a:outerShdw>
                </a:effectLst>
                <a:latin typeface="楷体_GB2312" pitchFamily="49" charset="-122"/>
                <a:ea typeface="楷体_GB2312" pitchFamily="49" charset="-122"/>
                <a:cs typeface="+mn-cs"/>
              </a:rPr>
              <a:t>免耕法</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是指将耕作减少到只要能保证种子发芽即可，用农作物秸秆及残茬覆盖地表，并主要用农药来控制杂草和病虫害的一种耕作技术。美国农业大量采用轮作制和免耕法，有效地保护了农业生态，并成为提高作物产量的有效手段。 </a:t>
            </a:r>
          </a:p>
        </p:txBody>
      </p:sp>
      <p:sp>
        <p:nvSpPr>
          <p:cNvPr id="36867" name="矩形 330756"/>
          <p:cNvSpPr/>
          <p:nvPr/>
        </p:nvSpPr>
        <p:spPr>
          <a:xfrm>
            <a:off x="5664200" y="1268413"/>
            <a:ext cx="933450" cy="457200"/>
          </a:xfrm>
          <a:prstGeom prst="rect">
            <a:avLst/>
          </a:prstGeom>
        </p:spPr>
        <p:txBody>
          <a:bodyPr wrap="none" fromWordArt="1">
            <a:prstTxWarp prst="textPlain">
              <a:avLst>
                <a:gd name="adj" fmla="val 50000"/>
              </a:avLst>
            </a:prstTxWarp>
            <a:normAutofit fontScale="75000" lnSpcReduction="10000"/>
          </a:bodyPr>
          <a:lstStyle/>
          <a:p>
            <a:pPr algn="ctr"/>
            <a:r>
              <a:rPr lang="zh-CN" altLang="en-US" sz="36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阅读</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文本框 318466"/>
          <p:cNvSpPr txBox="1"/>
          <p:nvPr/>
        </p:nvSpPr>
        <p:spPr>
          <a:xfrm>
            <a:off x="2279650" y="1109663"/>
            <a:ext cx="3311525" cy="521970"/>
          </a:xfrm>
          <a:prstGeom prst="rect">
            <a:avLst/>
          </a:prstGeom>
          <a:noFill/>
          <a:ln w="9525">
            <a:noFill/>
          </a:ln>
        </p:spPr>
        <p:txBody>
          <a:bodyPr anchor="t">
            <a:spAutoFit/>
          </a:bodyPr>
          <a:lstStyle/>
          <a:p>
            <a:pPr>
              <a:spcBef>
                <a:spcPct val="50000"/>
              </a:spcBef>
            </a:pPr>
            <a:r>
              <a:rPr lang="zh-CN" altLang="en-US" sz="2800" dirty="0">
                <a:solidFill>
                  <a:srgbClr val="FF0000"/>
                </a:solidFill>
                <a:latin typeface="Arial" panose="020B0604020202020204" pitchFamily="34" charset="0"/>
                <a:ea typeface="微软雅黑" panose="020B0503020204020204" charset="-122"/>
              </a:rPr>
              <a:t>（二）工业特征</a:t>
            </a:r>
          </a:p>
        </p:txBody>
      </p:sp>
      <p:pic>
        <p:nvPicPr>
          <p:cNvPr id="318469" name="图片 318468" descr="未标题-1"/>
          <p:cNvPicPr>
            <a:picLocks noChangeAspect="1"/>
          </p:cNvPicPr>
          <p:nvPr/>
        </p:nvPicPr>
        <p:blipFill>
          <a:blip r:embed="rId2">
            <a:clrChange>
              <a:clrFrom>
                <a:srgbClr val="FFFFFF"/>
              </a:clrFrom>
              <a:clrTo>
                <a:srgbClr val="FFFFFF">
                  <a:alpha val="0"/>
                </a:srgbClr>
              </a:clrTo>
            </a:clrChange>
          </a:blip>
          <a:srcRect b="8644"/>
          <a:stretch>
            <a:fillRect/>
          </a:stretch>
        </p:blipFill>
        <p:spPr>
          <a:xfrm>
            <a:off x="1774825" y="1989138"/>
            <a:ext cx="5545138" cy="3619500"/>
          </a:xfrm>
          <a:prstGeom prst="rect">
            <a:avLst/>
          </a:prstGeom>
          <a:noFill/>
          <a:ln w="9525" cap="flat" cmpd="sng">
            <a:solidFill>
              <a:schemeClr val="tx1"/>
            </a:solidFill>
            <a:prstDash val="solid"/>
            <a:miter/>
            <a:headEnd type="none" w="med" len="med"/>
            <a:tailEnd type="none" w="med" len="med"/>
          </a:ln>
        </p:spPr>
      </p:pic>
      <p:sp>
        <p:nvSpPr>
          <p:cNvPr id="318470" name="文本框 318469"/>
          <p:cNvSpPr txBox="1"/>
          <p:nvPr/>
        </p:nvSpPr>
        <p:spPr>
          <a:xfrm>
            <a:off x="1992313" y="5986463"/>
            <a:ext cx="8064500" cy="460375"/>
          </a:xfrm>
          <a:prstGeom prst="rect">
            <a:avLst/>
          </a:prstGeom>
          <a:solidFill>
            <a:srgbClr val="FFFF99"/>
          </a:solidFill>
          <a:ln w="9525" cap="flat" cmpd="sng">
            <a:solidFill>
              <a:srgbClr val="000080"/>
            </a:solidFill>
            <a:prstDash val="solid"/>
            <a:miter/>
            <a:headEnd type="none" w="med" len="med"/>
            <a:tailEnd type="none" w="med" len="med"/>
          </a:ln>
        </p:spPr>
        <p:txBody>
          <a:bodyPr anchor="t">
            <a:spAutoFit/>
          </a:bodyPr>
          <a:lstStyle/>
          <a:p>
            <a:pPr>
              <a:spcBef>
                <a:spcPct val="50000"/>
              </a:spcBef>
            </a:pPr>
            <a:r>
              <a:rPr lang="zh-CN" altLang="en-US" sz="2400" b="1" dirty="0">
                <a:effectLst/>
                <a:latin typeface="Arial" panose="020B0604020202020204" pitchFamily="34" charset="0"/>
                <a:ea typeface="宋体" panose="02010600030101010101" pitchFamily="2" charset="-122"/>
              </a:rPr>
              <a:t>优势条件：</a:t>
            </a:r>
            <a:r>
              <a:rPr lang="zh-CN" altLang="en-US" sz="2400" b="1" dirty="0">
                <a:solidFill>
                  <a:srgbClr val="3333FF"/>
                </a:solidFill>
                <a:effectLst/>
                <a:latin typeface="Arial" panose="020B0604020202020204" pitchFamily="34" charset="0"/>
                <a:ea typeface="黑体" panose="02010609060101010101" pitchFamily="2" charset="-122"/>
              </a:rPr>
              <a:t>自然资源丰富、交通运输发达、科技力量雄厚</a:t>
            </a:r>
          </a:p>
        </p:txBody>
      </p:sp>
      <p:sp>
        <p:nvSpPr>
          <p:cNvPr id="318471" name="矩形 318470"/>
          <p:cNvSpPr/>
          <p:nvPr/>
        </p:nvSpPr>
        <p:spPr>
          <a:xfrm>
            <a:off x="7883525" y="1727200"/>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318472" name="文本框 318471"/>
          <p:cNvSpPr txBox="1"/>
          <p:nvPr/>
        </p:nvSpPr>
        <p:spPr>
          <a:xfrm>
            <a:off x="7391400" y="2724150"/>
            <a:ext cx="4321810" cy="2306320"/>
          </a:xfrm>
          <a:prstGeom prst="rect">
            <a:avLst/>
          </a:prstGeom>
          <a:noFill/>
          <a:ln w="9525">
            <a:noFill/>
          </a:ln>
        </p:spPr>
        <p:txBody>
          <a:bodyPr wrap="square" anchor="t">
            <a:spAutoFit/>
          </a:bodyPr>
          <a:lstStyle/>
          <a:p>
            <a:pPr>
              <a:lnSpc>
                <a:spcPct val="120000"/>
              </a:lnSpc>
            </a:pP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说一说，美国的铁矿、煤矿和石油主要分布在哪些地区？</a:t>
            </a:r>
          </a:p>
          <a:p>
            <a:pPr>
              <a:lnSpc>
                <a:spcPct val="120000"/>
              </a:lnSpc>
            </a:pPr>
            <a:r>
              <a:rPr lang="zh-CN" altLang="en-US" sz="2400" dirty="0">
                <a:solidFill>
                  <a:srgbClr val="3333FF"/>
                </a:solidFill>
                <a:latin typeface="Arial" panose="020B0604020202020204" pitchFamily="34" charset="0"/>
                <a:ea typeface="黑体" panose="02010609060101010101" pitchFamily="2" charset="-122"/>
              </a:rPr>
              <a:t>铁矿：五大湖西部</a:t>
            </a:r>
          </a:p>
          <a:p>
            <a:pPr>
              <a:lnSpc>
                <a:spcPct val="120000"/>
              </a:lnSpc>
            </a:pPr>
            <a:r>
              <a:rPr lang="zh-CN" altLang="en-US" sz="2400" dirty="0">
                <a:solidFill>
                  <a:srgbClr val="3333FF"/>
                </a:solidFill>
                <a:latin typeface="Arial" panose="020B0604020202020204" pitchFamily="34" charset="0"/>
                <a:ea typeface="黑体" panose="02010609060101010101" pitchFamily="2" charset="-122"/>
              </a:rPr>
              <a:t>煤矿：阿巴拉契亚山</a:t>
            </a:r>
          </a:p>
          <a:p>
            <a:pPr>
              <a:lnSpc>
                <a:spcPct val="120000"/>
              </a:lnSpc>
            </a:pPr>
            <a:r>
              <a:rPr lang="zh-CN" altLang="en-US" sz="2400" dirty="0">
                <a:solidFill>
                  <a:srgbClr val="3333FF"/>
                </a:solidFill>
                <a:latin typeface="Arial" panose="020B0604020202020204" pitchFamily="34" charset="0"/>
                <a:ea typeface="黑体" panose="02010609060101010101" pitchFamily="2" charset="-122"/>
              </a:rPr>
              <a:t>石油：墨西哥湾沿岸</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8469"/>
                                        </p:tgtEl>
                                        <p:attrNameLst>
                                          <p:attrName>style.visibility</p:attrName>
                                        </p:attrNameLst>
                                      </p:cBhvr>
                                      <p:to>
                                        <p:strVal val="visible"/>
                                      </p:to>
                                    </p:set>
                                    <p:animEffect transition="in" filter="blinds(horizontal)">
                                      <p:cBhvr>
                                        <p:cTn id="7" dur="500"/>
                                        <p:tgtEl>
                                          <p:spTgt spid="31846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18471"/>
                                        </p:tgtEl>
                                        <p:attrNameLst>
                                          <p:attrName>style.visibility</p:attrName>
                                        </p:attrNameLst>
                                      </p:cBhvr>
                                      <p:to>
                                        <p:strVal val="visible"/>
                                      </p:to>
                                    </p:set>
                                    <p:anim calcmode="lin" valueType="num">
                                      <p:cBhvr additive="base">
                                        <p:cTn id="11" dur="500" fill="hold"/>
                                        <p:tgtEl>
                                          <p:spTgt spid="318471"/>
                                        </p:tgtEl>
                                        <p:attrNameLst>
                                          <p:attrName>ppt_x</p:attrName>
                                        </p:attrNameLst>
                                      </p:cBhvr>
                                      <p:tavLst>
                                        <p:tav tm="0">
                                          <p:val>
                                            <p:strVal val="#ppt_x"/>
                                          </p:val>
                                        </p:tav>
                                        <p:tav tm="100000">
                                          <p:val>
                                            <p:strVal val="#ppt_x"/>
                                          </p:val>
                                        </p:tav>
                                      </p:tavLst>
                                    </p:anim>
                                    <p:anim calcmode="lin" valueType="num">
                                      <p:cBhvr additive="base">
                                        <p:cTn id="12" dur="500" fill="hold"/>
                                        <p:tgtEl>
                                          <p:spTgt spid="31847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3" presetClass="entr" presetSubtype="10" fill="hold" nodeType="afterEffect">
                                  <p:stCondLst>
                                    <p:cond delay="0"/>
                                  </p:stCondLst>
                                  <p:childTnLst>
                                    <p:set>
                                      <p:cBhvr>
                                        <p:cTn id="15" dur="1" fill="hold">
                                          <p:stCondLst>
                                            <p:cond delay="0"/>
                                          </p:stCondLst>
                                        </p:cTn>
                                        <p:tgtEl>
                                          <p:spTgt spid="318472">
                                            <p:txEl>
                                              <p:pRg st="0" end="0"/>
                                            </p:txEl>
                                          </p:spTgt>
                                        </p:tgtEl>
                                        <p:attrNameLst>
                                          <p:attrName>style.visibility</p:attrName>
                                        </p:attrNameLst>
                                      </p:cBhvr>
                                      <p:to>
                                        <p:strVal val="visible"/>
                                      </p:to>
                                    </p:set>
                                    <p:animEffect transition="in" filter="blinds(horizontal)">
                                      <p:cBhvr>
                                        <p:cTn id="16" dur="500"/>
                                        <p:tgtEl>
                                          <p:spTgt spid="31847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18472">
                                            <p:txEl>
                                              <p:pRg st="1" end="1"/>
                                            </p:txEl>
                                          </p:spTgt>
                                        </p:tgtEl>
                                        <p:attrNameLst>
                                          <p:attrName>style.visibility</p:attrName>
                                        </p:attrNameLst>
                                      </p:cBhvr>
                                      <p:to>
                                        <p:strVal val="visible"/>
                                      </p:to>
                                    </p:set>
                                    <p:anim calcmode="lin" valueType="num">
                                      <p:cBhvr additive="base">
                                        <p:cTn id="21" dur="500" fill="hold"/>
                                        <p:tgtEl>
                                          <p:spTgt spid="31847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18472">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18472">
                                            <p:txEl>
                                              <p:pRg st="2" end="2"/>
                                            </p:txEl>
                                          </p:spTgt>
                                        </p:tgtEl>
                                        <p:attrNameLst>
                                          <p:attrName>style.visibility</p:attrName>
                                        </p:attrNameLst>
                                      </p:cBhvr>
                                      <p:to>
                                        <p:strVal val="visible"/>
                                      </p:to>
                                    </p:set>
                                    <p:anim calcmode="lin" valueType="num">
                                      <p:cBhvr additive="base">
                                        <p:cTn id="25" dur="500" fill="hold"/>
                                        <p:tgtEl>
                                          <p:spTgt spid="31847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8472">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8472">
                                            <p:txEl>
                                              <p:pRg st="3" end="3"/>
                                            </p:txEl>
                                          </p:spTgt>
                                        </p:tgtEl>
                                        <p:attrNameLst>
                                          <p:attrName>style.visibility</p:attrName>
                                        </p:attrNameLst>
                                      </p:cBhvr>
                                      <p:to>
                                        <p:strVal val="visible"/>
                                      </p:to>
                                    </p:set>
                                    <p:anim calcmode="lin" valueType="num">
                                      <p:cBhvr additive="base">
                                        <p:cTn id="29" dur="500" fill="hold"/>
                                        <p:tgtEl>
                                          <p:spTgt spid="318472">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847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iterate type="wd">
                                    <p:tmPct val="10000"/>
                                  </p:iterate>
                                  <p:childTnLst>
                                    <p:set>
                                      <p:cBhvr>
                                        <p:cTn id="34" dur="1" fill="hold">
                                          <p:stCondLst>
                                            <p:cond delay="0"/>
                                          </p:stCondLst>
                                        </p:cTn>
                                        <p:tgtEl>
                                          <p:spTgt spid="318470"/>
                                        </p:tgtEl>
                                        <p:attrNameLst>
                                          <p:attrName>style.visibility</p:attrName>
                                        </p:attrNameLst>
                                      </p:cBhvr>
                                      <p:to>
                                        <p:strVal val="visible"/>
                                      </p:to>
                                    </p:set>
                                    <p:anim calcmode="lin" valueType="num">
                                      <p:cBhvr additive="base">
                                        <p:cTn id="35" dur="500" fill="hold"/>
                                        <p:tgtEl>
                                          <p:spTgt spid="318470"/>
                                        </p:tgtEl>
                                        <p:attrNameLst>
                                          <p:attrName>ppt_x</p:attrName>
                                        </p:attrNameLst>
                                      </p:cBhvr>
                                      <p:tavLst>
                                        <p:tav tm="0">
                                          <p:val>
                                            <p:strVal val="#ppt_x"/>
                                          </p:val>
                                        </p:tav>
                                        <p:tav tm="100000">
                                          <p:val>
                                            <p:strVal val="#ppt_x"/>
                                          </p:val>
                                        </p:tav>
                                      </p:tavLst>
                                    </p:anim>
                                    <p:anim calcmode="lin" valueType="num">
                                      <p:cBhvr additive="base">
                                        <p:cTn id="36" dur="500" fill="hold"/>
                                        <p:tgtEl>
                                          <p:spTgt spid="3184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矩形 295939"/>
          <p:cNvSpPr/>
          <p:nvPr/>
        </p:nvSpPr>
        <p:spPr>
          <a:xfrm>
            <a:off x="4295775" y="3009900"/>
            <a:ext cx="3429000" cy="1181100"/>
          </a:xfrm>
          <a:prstGeom prst="rect">
            <a:avLst/>
          </a:prstGeom>
        </p:spPr>
        <p:txBody>
          <a:bodyPr wrap="none" fromWordArt="1">
            <a:prstTxWarp prst="textPlain">
              <a:avLst>
                <a:gd name="adj" fmla="val 50000"/>
              </a:avLst>
            </a:prstTxWarp>
            <a:normAutofit fontScale="97500"/>
          </a:bodyPr>
          <a:lstStyle/>
          <a:p>
            <a:pPr algn="ctr"/>
            <a:r>
              <a:rPr lang="zh-CN" altLang="en-US" sz="7200" b="1">
                <a:ln w="12700" cap="flat" cmpd="sng">
                  <a:solidFill>
                    <a:srgbClr val="EAEAEA"/>
                  </a:solidFill>
                  <a:prstDash val="solid"/>
                  <a:round/>
                  <a:headEnd type="none" w="med" len="med"/>
                  <a:tailEnd type="none" w="med" len="med"/>
                </a:ln>
                <a:gradFill rotWithShape="0">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80000"/>
                    </a:srgbClr>
                  </a:outerShdw>
                </a:effectLst>
                <a:latin typeface="微软雅黑" panose="020B0503020204020204" charset="-122"/>
                <a:ea typeface="微软雅黑" panose="020B0503020204020204" charset="-122"/>
              </a:rPr>
              <a:t>美      国</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图片 320513"/>
          <p:cNvPicPr>
            <a:picLocks noChangeAspect="1"/>
          </p:cNvPicPr>
          <p:nvPr/>
        </p:nvPicPr>
        <p:blipFill>
          <a:blip r:embed="rId2"/>
          <a:stretch>
            <a:fillRect/>
          </a:stretch>
        </p:blipFill>
        <p:spPr>
          <a:xfrm>
            <a:off x="2208213" y="1790700"/>
            <a:ext cx="7632700" cy="4662488"/>
          </a:xfrm>
          <a:prstGeom prst="rect">
            <a:avLst/>
          </a:prstGeom>
          <a:noFill/>
          <a:ln w="9525">
            <a:noFill/>
          </a:ln>
        </p:spPr>
      </p:pic>
      <p:sp>
        <p:nvSpPr>
          <p:cNvPr id="38914" name="文本框 320514"/>
          <p:cNvSpPr txBox="1"/>
          <p:nvPr/>
        </p:nvSpPr>
        <p:spPr>
          <a:xfrm>
            <a:off x="1355090" y="557530"/>
            <a:ext cx="7255510" cy="521970"/>
          </a:xfrm>
          <a:prstGeom prst="rect">
            <a:avLst/>
          </a:prstGeom>
          <a:noFill/>
          <a:ln w="9525">
            <a:noFill/>
          </a:ln>
        </p:spPr>
        <p:txBody>
          <a:bodyPr wrap="square" anchor="t">
            <a:spAutoFit/>
          </a:bodyPr>
          <a:lstStyle/>
          <a:p>
            <a:pPr>
              <a:spcBef>
                <a:spcPct val="50000"/>
              </a:spcBef>
            </a:pPr>
            <a:r>
              <a:rPr lang="zh-CN" altLang="en-US" sz="2800" dirty="0">
                <a:solidFill>
                  <a:srgbClr val="3333FF"/>
                </a:solidFill>
                <a:latin typeface="Arial" panose="020B0604020202020204" pitchFamily="34" charset="0"/>
                <a:ea typeface="楷体_GB2312" pitchFamily="49" charset="-122"/>
              </a:rPr>
              <a:t>你知道美国有哪些著名的企业或是产品吗？</a:t>
            </a:r>
          </a:p>
        </p:txBody>
      </p:sp>
      <p:pic>
        <p:nvPicPr>
          <p:cNvPr id="320518" name="图片 320517" descr="Logo_New_ohne_Schatt_big_f_671"/>
          <p:cNvPicPr>
            <a:picLocks noChangeAspect="1"/>
          </p:cNvPicPr>
          <p:nvPr/>
        </p:nvPicPr>
        <p:blipFill>
          <a:blip r:embed="rId3">
            <a:clrChange>
              <a:clrFrom>
                <a:srgbClr val="FFFDFE"/>
              </a:clrFrom>
              <a:clrTo>
                <a:srgbClr val="FFFDFE">
                  <a:alpha val="0"/>
                </a:srgbClr>
              </a:clrTo>
            </a:clrChange>
          </a:blip>
          <a:srcRect l="21136" t="24945" r="15607" b="22693"/>
          <a:stretch>
            <a:fillRect/>
          </a:stretch>
        </p:blipFill>
        <p:spPr>
          <a:xfrm>
            <a:off x="2384425" y="2060575"/>
            <a:ext cx="2159000" cy="1681163"/>
          </a:xfrm>
          <a:prstGeom prst="rect">
            <a:avLst/>
          </a:prstGeom>
          <a:noFill/>
          <a:ln w="9525">
            <a:noFill/>
          </a:ln>
        </p:spPr>
      </p:pic>
      <p:pic>
        <p:nvPicPr>
          <p:cNvPr id="320519" name="图片 320518" descr="MicrosoftLogo"/>
          <p:cNvPicPr>
            <a:picLocks noChangeAspect="1"/>
          </p:cNvPicPr>
          <p:nvPr/>
        </p:nvPicPr>
        <p:blipFill>
          <a:blip r:embed="rId4">
            <a:clrChange>
              <a:clrFrom>
                <a:srgbClr val="FDFDFD"/>
              </a:clrFrom>
              <a:clrTo>
                <a:srgbClr val="FDFDFD">
                  <a:alpha val="0"/>
                </a:srgbClr>
              </a:clrTo>
            </a:clrChange>
          </a:blip>
          <a:stretch>
            <a:fillRect/>
          </a:stretch>
        </p:blipFill>
        <p:spPr>
          <a:xfrm>
            <a:off x="4800600" y="5013325"/>
            <a:ext cx="2808288" cy="676275"/>
          </a:xfrm>
          <a:prstGeom prst="rect">
            <a:avLst/>
          </a:prstGeom>
          <a:noFill/>
          <a:ln w="9525">
            <a:noFill/>
          </a:ln>
        </p:spPr>
      </p:pic>
      <p:pic>
        <p:nvPicPr>
          <p:cNvPr id="320520" name="图片 320519" descr="KFC Logo High Quality (Medium)"/>
          <p:cNvPicPr>
            <a:picLocks noChangeAspect="1"/>
          </p:cNvPicPr>
          <p:nvPr/>
        </p:nvPicPr>
        <p:blipFill>
          <a:blip r:embed="rId5"/>
          <a:stretch>
            <a:fillRect/>
          </a:stretch>
        </p:blipFill>
        <p:spPr>
          <a:xfrm>
            <a:off x="7896225" y="4581525"/>
            <a:ext cx="1657350" cy="1654175"/>
          </a:xfrm>
          <a:prstGeom prst="rect">
            <a:avLst/>
          </a:prstGeom>
          <a:noFill/>
          <a:ln w="9525">
            <a:noFill/>
          </a:ln>
        </p:spPr>
      </p:pic>
      <p:pic>
        <p:nvPicPr>
          <p:cNvPr id="320521" name="图片 320520" descr="ford2 (Medium)"/>
          <p:cNvPicPr>
            <a:picLocks noChangeAspect="1"/>
          </p:cNvPicPr>
          <p:nvPr/>
        </p:nvPicPr>
        <p:blipFill>
          <a:blip r:embed="rId6">
            <a:clrChange>
              <a:clrFrom>
                <a:srgbClr val="FFFFFF"/>
              </a:clrFrom>
              <a:clrTo>
                <a:srgbClr val="FFFFFF">
                  <a:alpha val="0"/>
                </a:srgbClr>
              </a:clrTo>
            </a:clrChange>
          </a:blip>
          <a:srcRect b="4639"/>
          <a:stretch>
            <a:fillRect/>
          </a:stretch>
        </p:blipFill>
        <p:spPr>
          <a:xfrm>
            <a:off x="2527300" y="3411538"/>
            <a:ext cx="1938338" cy="1385887"/>
          </a:xfrm>
          <a:prstGeom prst="rect">
            <a:avLst/>
          </a:prstGeom>
          <a:noFill/>
          <a:ln w="9525">
            <a:noFill/>
          </a:ln>
        </p:spPr>
      </p:pic>
      <p:pic>
        <p:nvPicPr>
          <p:cNvPr id="320522" name="图片 320521" descr="Intel Logo1 (Medium)"/>
          <p:cNvPicPr>
            <a:picLocks noChangeAspect="1"/>
          </p:cNvPicPr>
          <p:nvPr/>
        </p:nvPicPr>
        <p:blipFill>
          <a:blip r:embed="rId7">
            <a:clrChange>
              <a:clrFrom>
                <a:srgbClr val="FFFFFF"/>
              </a:clrFrom>
              <a:clrTo>
                <a:srgbClr val="FFFFFF">
                  <a:alpha val="0"/>
                </a:srgbClr>
              </a:clrTo>
            </a:clrChange>
          </a:blip>
          <a:stretch>
            <a:fillRect/>
          </a:stretch>
        </p:blipFill>
        <p:spPr>
          <a:xfrm>
            <a:off x="5267643" y="2229485"/>
            <a:ext cx="1655762" cy="1092200"/>
          </a:xfrm>
          <a:prstGeom prst="rect">
            <a:avLst/>
          </a:prstGeom>
          <a:noFill/>
          <a:ln w="9525">
            <a:noFill/>
          </a:ln>
        </p:spPr>
      </p:pic>
      <p:pic>
        <p:nvPicPr>
          <p:cNvPr id="320523" name="图片 320522" descr="800px-McDonald'sin_logo"/>
          <p:cNvPicPr>
            <a:picLocks noChangeAspect="1"/>
          </p:cNvPicPr>
          <p:nvPr/>
        </p:nvPicPr>
        <p:blipFill>
          <a:blip r:embed="rId8"/>
          <a:stretch>
            <a:fillRect/>
          </a:stretch>
        </p:blipFill>
        <p:spPr>
          <a:xfrm>
            <a:off x="7896225" y="2133600"/>
            <a:ext cx="1720850" cy="1284288"/>
          </a:xfrm>
          <a:prstGeom prst="rect">
            <a:avLst/>
          </a:prstGeom>
          <a:noFill/>
          <a:ln w="9525">
            <a:noFill/>
          </a:ln>
        </p:spPr>
      </p:pic>
      <p:sp>
        <p:nvSpPr>
          <p:cNvPr id="38921" name="矩形 320523"/>
          <p:cNvSpPr/>
          <p:nvPr/>
        </p:nvSpPr>
        <p:spPr>
          <a:xfrm>
            <a:off x="353378" y="515938"/>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pic>
        <p:nvPicPr>
          <p:cNvPr id="320529" name="图片 320528" descr="get"/>
          <p:cNvPicPr>
            <a:picLocks noChangeAspect="1"/>
          </p:cNvPicPr>
          <p:nvPr/>
        </p:nvPicPr>
        <p:blipFill>
          <a:blip r:embed="rId9"/>
          <a:stretch>
            <a:fillRect/>
          </a:stretch>
        </p:blipFill>
        <p:spPr>
          <a:xfrm>
            <a:off x="2855913" y="4797425"/>
            <a:ext cx="1119187" cy="1368425"/>
          </a:xfrm>
          <a:prstGeom prst="rect">
            <a:avLst/>
          </a:prstGeom>
          <a:noFill/>
          <a:ln w="9525">
            <a:noFill/>
          </a:ln>
        </p:spPr>
      </p:pic>
      <p:pic>
        <p:nvPicPr>
          <p:cNvPr id="320530" name="图片 320529" descr="未标题-1"/>
          <p:cNvPicPr>
            <a:picLocks noChangeAspect="1"/>
          </p:cNvPicPr>
          <p:nvPr/>
        </p:nvPicPr>
        <p:blipFill>
          <a:blip r:embed="rId10"/>
          <a:stretch>
            <a:fillRect/>
          </a:stretch>
        </p:blipFill>
        <p:spPr>
          <a:xfrm>
            <a:off x="4872038" y="3429000"/>
            <a:ext cx="3024187" cy="12049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320518"/>
                                        </p:tgtEl>
                                        <p:attrNameLst>
                                          <p:attrName>style.visibility</p:attrName>
                                        </p:attrNameLst>
                                      </p:cBhvr>
                                      <p:to>
                                        <p:strVal val="visible"/>
                                      </p:to>
                                    </p:set>
                                    <p:anim calcmode="lin" valueType="num">
                                      <p:cBhvr>
                                        <p:cTn id="7" dur="500" fill="hold"/>
                                        <p:tgtEl>
                                          <p:spTgt spid="320518"/>
                                        </p:tgtEl>
                                        <p:attrNameLst>
                                          <p:attrName>ppt_w</p:attrName>
                                        </p:attrNameLst>
                                      </p:cBhvr>
                                      <p:tavLst>
                                        <p:tav tm="0">
                                          <p:val>
                                            <p:strVal val="4*#ppt_w"/>
                                          </p:val>
                                        </p:tav>
                                        <p:tav tm="100000">
                                          <p:val>
                                            <p:strVal val="#ppt_w"/>
                                          </p:val>
                                        </p:tav>
                                      </p:tavLst>
                                    </p:anim>
                                    <p:anim calcmode="lin" valueType="num">
                                      <p:cBhvr>
                                        <p:cTn id="8" dur="500" fill="hold"/>
                                        <p:tgtEl>
                                          <p:spTgt spid="320518"/>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3" presetClass="entr" presetSubtype="32" fill="hold" nodeType="afterEffect">
                                  <p:stCondLst>
                                    <p:cond delay="0"/>
                                  </p:stCondLst>
                                  <p:childTnLst>
                                    <p:set>
                                      <p:cBhvr>
                                        <p:cTn id="11" dur="1" fill="hold">
                                          <p:stCondLst>
                                            <p:cond delay="0"/>
                                          </p:stCondLst>
                                        </p:cTn>
                                        <p:tgtEl>
                                          <p:spTgt spid="320519"/>
                                        </p:tgtEl>
                                        <p:attrNameLst>
                                          <p:attrName>style.visibility</p:attrName>
                                        </p:attrNameLst>
                                      </p:cBhvr>
                                      <p:to>
                                        <p:strVal val="visible"/>
                                      </p:to>
                                    </p:set>
                                    <p:anim calcmode="lin" valueType="num">
                                      <p:cBhvr>
                                        <p:cTn id="12" dur="500" fill="hold"/>
                                        <p:tgtEl>
                                          <p:spTgt spid="320519"/>
                                        </p:tgtEl>
                                        <p:attrNameLst>
                                          <p:attrName>ppt_w</p:attrName>
                                        </p:attrNameLst>
                                      </p:cBhvr>
                                      <p:tavLst>
                                        <p:tav tm="0">
                                          <p:val>
                                            <p:strVal val="4*#ppt_w"/>
                                          </p:val>
                                        </p:tav>
                                        <p:tav tm="100000">
                                          <p:val>
                                            <p:strVal val="#ppt_w"/>
                                          </p:val>
                                        </p:tav>
                                      </p:tavLst>
                                    </p:anim>
                                    <p:anim calcmode="lin" valueType="num">
                                      <p:cBhvr>
                                        <p:cTn id="13" dur="500" fill="hold"/>
                                        <p:tgtEl>
                                          <p:spTgt spid="320519"/>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23" presetClass="entr" presetSubtype="32" fill="hold" nodeType="afterEffect">
                                  <p:stCondLst>
                                    <p:cond delay="0"/>
                                  </p:stCondLst>
                                  <p:childTnLst>
                                    <p:set>
                                      <p:cBhvr>
                                        <p:cTn id="16" dur="1" fill="hold">
                                          <p:stCondLst>
                                            <p:cond delay="0"/>
                                          </p:stCondLst>
                                        </p:cTn>
                                        <p:tgtEl>
                                          <p:spTgt spid="320521"/>
                                        </p:tgtEl>
                                        <p:attrNameLst>
                                          <p:attrName>style.visibility</p:attrName>
                                        </p:attrNameLst>
                                      </p:cBhvr>
                                      <p:to>
                                        <p:strVal val="visible"/>
                                      </p:to>
                                    </p:set>
                                    <p:anim calcmode="lin" valueType="num">
                                      <p:cBhvr>
                                        <p:cTn id="17" dur="500" fill="hold"/>
                                        <p:tgtEl>
                                          <p:spTgt spid="320521"/>
                                        </p:tgtEl>
                                        <p:attrNameLst>
                                          <p:attrName>ppt_w</p:attrName>
                                        </p:attrNameLst>
                                      </p:cBhvr>
                                      <p:tavLst>
                                        <p:tav tm="0">
                                          <p:val>
                                            <p:strVal val="4*#ppt_w"/>
                                          </p:val>
                                        </p:tav>
                                        <p:tav tm="100000">
                                          <p:val>
                                            <p:strVal val="#ppt_w"/>
                                          </p:val>
                                        </p:tav>
                                      </p:tavLst>
                                    </p:anim>
                                    <p:anim calcmode="lin" valueType="num">
                                      <p:cBhvr>
                                        <p:cTn id="18" dur="500" fill="hold"/>
                                        <p:tgtEl>
                                          <p:spTgt spid="320521"/>
                                        </p:tgtEl>
                                        <p:attrNameLst>
                                          <p:attrName>ppt_h</p:attrName>
                                        </p:attrNameLst>
                                      </p:cBhvr>
                                      <p:tavLst>
                                        <p:tav tm="0">
                                          <p:val>
                                            <p:strVal val="4*#ppt_h"/>
                                          </p:val>
                                        </p:tav>
                                        <p:tav tm="100000">
                                          <p:val>
                                            <p:strVal val="#ppt_h"/>
                                          </p:val>
                                        </p:tav>
                                      </p:tavLst>
                                    </p:anim>
                                  </p:childTnLst>
                                </p:cTn>
                              </p:par>
                            </p:childTnLst>
                          </p:cTn>
                        </p:par>
                        <p:par>
                          <p:cTn id="19" fill="hold">
                            <p:stCondLst>
                              <p:cond delay="1500"/>
                            </p:stCondLst>
                            <p:childTnLst>
                              <p:par>
                                <p:cTn id="20" presetID="23" presetClass="entr" presetSubtype="32" fill="hold" nodeType="afterEffect">
                                  <p:stCondLst>
                                    <p:cond delay="0"/>
                                  </p:stCondLst>
                                  <p:childTnLst>
                                    <p:set>
                                      <p:cBhvr>
                                        <p:cTn id="21" dur="1" fill="hold">
                                          <p:stCondLst>
                                            <p:cond delay="0"/>
                                          </p:stCondLst>
                                        </p:cTn>
                                        <p:tgtEl>
                                          <p:spTgt spid="320522"/>
                                        </p:tgtEl>
                                        <p:attrNameLst>
                                          <p:attrName>style.visibility</p:attrName>
                                        </p:attrNameLst>
                                      </p:cBhvr>
                                      <p:to>
                                        <p:strVal val="visible"/>
                                      </p:to>
                                    </p:set>
                                    <p:anim calcmode="lin" valueType="num">
                                      <p:cBhvr>
                                        <p:cTn id="22" dur="500" fill="hold"/>
                                        <p:tgtEl>
                                          <p:spTgt spid="320522"/>
                                        </p:tgtEl>
                                        <p:attrNameLst>
                                          <p:attrName>ppt_w</p:attrName>
                                        </p:attrNameLst>
                                      </p:cBhvr>
                                      <p:tavLst>
                                        <p:tav tm="0">
                                          <p:val>
                                            <p:strVal val="4*#ppt_w"/>
                                          </p:val>
                                        </p:tav>
                                        <p:tav tm="100000">
                                          <p:val>
                                            <p:strVal val="#ppt_w"/>
                                          </p:val>
                                        </p:tav>
                                      </p:tavLst>
                                    </p:anim>
                                    <p:anim calcmode="lin" valueType="num">
                                      <p:cBhvr>
                                        <p:cTn id="23" dur="500" fill="hold"/>
                                        <p:tgtEl>
                                          <p:spTgt spid="320522"/>
                                        </p:tgtEl>
                                        <p:attrNameLst>
                                          <p:attrName>ppt_h</p:attrName>
                                        </p:attrNameLst>
                                      </p:cBhvr>
                                      <p:tavLst>
                                        <p:tav tm="0">
                                          <p:val>
                                            <p:strVal val="4*#ppt_h"/>
                                          </p:val>
                                        </p:tav>
                                        <p:tav tm="100000">
                                          <p:val>
                                            <p:strVal val="#ppt_h"/>
                                          </p:val>
                                        </p:tav>
                                      </p:tavLst>
                                    </p:anim>
                                  </p:childTnLst>
                                </p:cTn>
                              </p:par>
                            </p:childTnLst>
                          </p:cTn>
                        </p:par>
                        <p:par>
                          <p:cTn id="24" fill="hold">
                            <p:stCondLst>
                              <p:cond delay="2000"/>
                            </p:stCondLst>
                            <p:childTnLst>
                              <p:par>
                                <p:cTn id="25" presetID="23" presetClass="entr" presetSubtype="32" fill="hold" nodeType="afterEffect">
                                  <p:stCondLst>
                                    <p:cond delay="0"/>
                                  </p:stCondLst>
                                  <p:childTnLst>
                                    <p:set>
                                      <p:cBhvr>
                                        <p:cTn id="26" dur="1" fill="hold">
                                          <p:stCondLst>
                                            <p:cond delay="0"/>
                                          </p:stCondLst>
                                        </p:cTn>
                                        <p:tgtEl>
                                          <p:spTgt spid="320523"/>
                                        </p:tgtEl>
                                        <p:attrNameLst>
                                          <p:attrName>style.visibility</p:attrName>
                                        </p:attrNameLst>
                                      </p:cBhvr>
                                      <p:to>
                                        <p:strVal val="visible"/>
                                      </p:to>
                                    </p:set>
                                    <p:anim calcmode="lin" valueType="num">
                                      <p:cBhvr>
                                        <p:cTn id="27" dur="500" fill="hold"/>
                                        <p:tgtEl>
                                          <p:spTgt spid="320523"/>
                                        </p:tgtEl>
                                        <p:attrNameLst>
                                          <p:attrName>ppt_w</p:attrName>
                                        </p:attrNameLst>
                                      </p:cBhvr>
                                      <p:tavLst>
                                        <p:tav tm="0">
                                          <p:val>
                                            <p:strVal val="4*#ppt_w"/>
                                          </p:val>
                                        </p:tav>
                                        <p:tav tm="100000">
                                          <p:val>
                                            <p:strVal val="#ppt_w"/>
                                          </p:val>
                                        </p:tav>
                                      </p:tavLst>
                                    </p:anim>
                                    <p:anim calcmode="lin" valueType="num">
                                      <p:cBhvr>
                                        <p:cTn id="28" dur="500" fill="hold"/>
                                        <p:tgtEl>
                                          <p:spTgt spid="320523"/>
                                        </p:tgtEl>
                                        <p:attrNameLst>
                                          <p:attrName>ppt_h</p:attrName>
                                        </p:attrNameLst>
                                      </p:cBhvr>
                                      <p:tavLst>
                                        <p:tav tm="0">
                                          <p:val>
                                            <p:strVal val="4*#ppt_h"/>
                                          </p:val>
                                        </p:tav>
                                        <p:tav tm="100000">
                                          <p:val>
                                            <p:strVal val="#ppt_h"/>
                                          </p:val>
                                        </p:tav>
                                      </p:tavLst>
                                    </p:anim>
                                  </p:childTnLst>
                                </p:cTn>
                              </p:par>
                            </p:childTnLst>
                          </p:cTn>
                        </p:par>
                        <p:par>
                          <p:cTn id="29" fill="hold">
                            <p:stCondLst>
                              <p:cond delay="2500"/>
                            </p:stCondLst>
                            <p:childTnLst>
                              <p:par>
                                <p:cTn id="30" presetID="23" presetClass="entr" presetSubtype="32" fill="hold" nodeType="afterEffect">
                                  <p:stCondLst>
                                    <p:cond delay="0"/>
                                  </p:stCondLst>
                                  <p:childTnLst>
                                    <p:set>
                                      <p:cBhvr>
                                        <p:cTn id="31" dur="1" fill="hold">
                                          <p:stCondLst>
                                            <p:cond delay="0"/>
                                          </p:stCondLst>
                                        </p:cTn>
                                        <p:tgtEl>
                                          <p:spTgt spid="320520"/>
                                        </p:tgtEl>
                                        <p:attrNameLst>
                                          <p:attrName>style.visibility</p:attrName>
                                        </p:attrNameLst>
                                      </p:cBhvr>
                                      <p:to>
                                        <p:strVal val="visible"/>
                                      </p:to>
                                    </p:set>
                                    <p:anim calcmode="lin" valueType="num">
                                      <p:cBhvr>
                                        <p:cTn id="32" dur="500" fill="hold"/>
                                        <p:tgtEl>
                                          <p:spTgt spid="320520"/>
                                        </p:tgtEl>
                                        <p:attrNameLst>
                                          <p:attrName>ppt_w</p:attrName>
                                        </p:attrNameLst>
                                      </p:cBhvr>
                                      <p:tavLst>
                                        <p:tav tm="0">
                                          <p:val>
                                            <p:strVal val="4*#ppt_w"/>
                                          </p:val>
                                        </p:tav>
                                        <p:tav tm="100000">
                                          <p:val>
                                            <p:strVal val="#ppt_w"/>
                                          </p:val>
                                        </p:tav>
                                      </p:tavLst>
                                    </p:anim>
                                    <p:anim calcmode="lin" valueType="num">
                                      <p:cBhvr>
                                        <p:cTn id="33" dur="500" fill="hold"/>
                                        <p:tgtEl>
                                          <p:spTgt spid="320520"/>
                                        </p:tgtEl>
                                        <p:attrNameLst>
                                          <p:attrName>ppt_h</p:attrName>
                                        </p:attrNameLst>
                                      </p:cBhvr>
                                      <p:tavLst>
                                        <p:tav tm="0">
                                          <p:val>
                                            <p:strVal val="4*#ppt_h"/>
                                          </p:val>
                                        </p:tav>
                                        <p:tav tm="100000">
                                          <p:val>
                                            <p:strVal val="#ppt_h"/>
                                          </p:val>
                                        </p:tav>
                                      </p:tavLst>
                                    </p:anim>
                                  </p:childTnLst>
                                </p:cTn>
                              </p:par>
                            </p:childTnLst>
                          </p:cTn>
                        </p:par>
                        <p:par>
                          <p:cTn id="34" fill="hold">
                            <p:stCondLst>
                              <p:cond delay="3000"/>
                            </p:stCondLst>
                            <p:childTnLst>
                              <p:par>
                                <p:cTn id="35" presetID="23" presetClass="entr" presetSubtype="32" fill="hold" nodeType="afterEffect">
                                  <p:stCondLst>
                                    <p:cond delay="0"/>
                                  </p:stCondLst>
                                  <p:childTnLst>
                                    <p:set>
                                      <p:cBhvr>
                                        <p:cTn id="36" dur="1" fill="hold">
                                          <p:stCondLst>
                                            <p:cond delay="0"/>
                                          </p:stCondLst>
                                        </p:cTn>
                                        <p:tgtEl>
                                          <p:spTgt spid="320530"/>
                                        </p:tgtEl>
                                        <p:attrNameLst>
                                          <p:attrName>style.visibility</p:attrName>
                                        </p:attrNameLst>
                                      </p:cBhvr>
                                      <p:to>
                                        <p:strVal val="visible"/>
                                      </p:to>
                                    </p:set>
                                    <p:anim calcmode="lin" valueType="num">
                                      <p:cBhvr>
                                        <p:cTn id="37" dur="500" fill="hold"/>
                                        <p:tgtEl>
                                          <p:spTgt spid="320530"/>
                                        </p:tgtEl>
                                        <p:attrNameLst>
                                          <p:attrName>ppt_w</p:attrName>
                                        </p:attrNameLst>
                                      </p:cBhvr>
                                      <p:tavLst>
                                        <p:tav tm="0">
                                          <p:val>
                                            <p:strVal val="4*#ppt_w"/>
                                          </p:val>
                                        </p:tav>
                                        <p:tav tm="100000">
                                          <p:val>
                                            <p:strVal val="#ppt_w"/>
                                          </p:val>
                                        </p:tav>
                                      </p:tavLst>
                                    </p:anim>
                                    <p:anim calcmode="lin" valueType="num">
                                      <p:cBhvr>
                                        <p:cTn id="38" dur="500" fill="hold"/>
                                        <p:tgtEl>
                                          <p:spTgt spid="320530"/>
                                        </p:tgtEl>
                                        <p:attrNameLst>
                                          <p:attrName>ppt_h</p:attrName>
                                        </p:attrNameLst>
                                      </p:cBhvr>
                                      <p:tavLst>
                                        <p:tav tm="0">
                                          <p:val>
                                            <p:strVal val="4*#ppt_h"/>
                                          </p:val>
                                        </p:tav>
                                        <p:tav tm="100000">
                                          <p:val>
                                            <p:strVal val="#ppt_h"/>
                                          </p:val>
                                        </p:tav>
                                      </p:tavLst>
                                    </p:anim>
                                  </p:childTnLst>
                                </p:cTn>
                              </p:par>
                            </p:childTnLst>
                          </p:cTn>
                        </p:par>
                        <p:par>
                          <p:cTn id="39" fill="hold">
                            <p:stCondLst>
                              <p:cond delay="3500"/>
                            </p:stCondLst>
                            <p:childTnLst>
                              <p:par>
                                <p:cTn id="40" presetID="23" presetClass="entr" presetSubtype="32" fill="hold" nodeType="afterEffect">
                                  <p:stCondLst>
                                    <p:cond delay="0"/>
                                  </p:stCondLst>
                                  <p:childTnLst>
                                    <p:set>
                                      <p:cBhvr>
                                        <p:cTn id="41" dur="1" fill="hold">
                                          <p:stCondLst>
                                            <p:cond delay="0"/>
                                          </p:stCondLst>
                                        </p:cTn>
                                        <p:tgtEl>
                                          <p:spTgt spid="320529"/>
                                        </p:tgtEl>
                                        <p:attrNameLst>
                                          <p:attrName>style.visibility</p:attrName>
                                        </p:attrNameLst>
                                      </p:cBhvr>
                                      <p:to>
                                        <p:strVal val="visible"/>
                                      </p:to>
                                    </p:set>
                                    <p:anim calcmode="lin" valueType="num">
                                      <p:cBhvr>
                                        <p:cTn id="42" dur="500" fill="hold"/>
                                        <p:tgtEl>
                                          <p:spTgt spid="320529"/>
                                        </p:tgtEl>
                                        <p:attrNameLst>
                                          <p:attrName>ppt_w</p:attrName>
                                        </p:attrNameLst>
                                      </p:cBhvr>
                                      <p:tavLst>
                                        <p:tav tm="0">
                                          <p:val>
                                            <p:strVal val="4*#ppt_w"/>
                                          </p:val>
                                        </p:tav>
                                        <p:tav tm="100000">
                                          <p:val>
                                            <p:strVal val="#ppt_w"/>
                                          </p:val>
                                        </p:tav>
                                      </p:tavLst>
                                    </p:anim>
                                    <p:anim calcmode="lin" valueType="num">
                                      <p:cBhvr>
                                        <p:cTn id="43" dur="500" fill="hold"/>
                                        <p:tgtEl>
                                          <p:spTgt spid="32052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矩形 319493" descr="01300534118916134494474930974"/>
          <p:cNvSpPr/>
          <p:nvPr/>
        </p:nvSpPr>
        <p:spPr>
          <a:xfrm>
            <a:off x="1524000" y="692150"/>
            <a:ext cx="9144000" cy="6165850"/>
          </a:xfrm>
          <a:prstGeom prst="rect">
            <a:avLst/>
          </a:prstGeom>
          <a:blipFill rotWithShape="1">
            <a:blip r:embed="rId2">
              <a:alphaModFix amt="25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19492" name="矩形 319491"/>
          <p:cNvSpPr/>
          <p:nvPr/>
        </p:nvSpPr>
        <p:spPr>
          <a:xfrm>
            <a:off x="1919288" y="971550"/>
            <a:ext cx="8516938" cy="5631180"/>
          </a:xfrm>
          <a:prstGeom prst="rect">
            <a:avLst/>
          </a:prstGeom>
          <a:noFill/>
          <a:ln w="9525">
            <a:noFill/>
          </a:ln>
        </p:spPr>
        <p:txBody>
          <a:bodyPr>
            <a:spAutoFit/>
          </a:bodyPr>
          <a:lstStyle/>
          <a:p>
            <a:pPr indent="266700" fontAlgn="base">
              <a:lnSpc>
                <a:spcPct val="125000"/>
              </a:lnSpc>
            </a:pPr>
            <a:r>
              <a:rPr lang="en-US" altLang="zh-CN" sz="2400" b="1" strike="noStrike" noProof="1">
                <a:latin typeface="Times New Roman" panose="02020603050405020304" pitchFamily="18" charset="0"/>
                <a:ea typeface="宋体" panose="02010600030101010101" pitchFamily="2" charset="-122"/>
                <a:cs typeface="+mn-cs"/>
              </a:rPr>
              <a:t>                </a:t>
            </a:r>
            <a:r>
              <a:rPr lang="zh-CN" altLang="en-US" sz="2400" b="1" strike="noStrike" noProof="1">
                <a:latin typeface="Times New Roman" panose="02020603050405020304" pitchFamily="18" charset="0"/>
                <a:ea typeface="宋体" panose="02010600030101010101" pitchFamily="2" charset="-122"/>
                <a:cs typeface="+mn-cs"/>
              </a:rPr>
              <a:t>阅读下列材料，归纳美国工业特征。</a:t>
            </a:r>
            <a:endParaRPr lang="zh-CN" altLang="en-US" sz="2400" b="1" strike="noStrike" noProof="1">
              <a:latin typeface="Times New Roman" panose="02020603050405020304" pitchFamily="18" charset="0"/>
              <a:ea typeface="宋体" panose="02010600030101010101" pitchFamily="2" charset="-122"/>
            </a:endParaRPr>
          </a:p>
          <a:p>
            <a:pPr indent="266700" fontAlgn="base">
              <a:lnSpc>
                <a:spcPct val="125000"/>
              </a:lnSpc>
            </a:pPr>
            <a:r>
              <a:rPr lang="zh-CN" altLang="en-US" sz="2400" b="1" strike="noStrike" noProof="1">
                <a:latin typeface="Times New Roman" panose="02020603050405020304" pitchFamily="18" charset="0"/>
                <a:ea typeface="宋体" panose="02010600030101010101" pitchFamily="2" charset="-122"/>
                <a:cs typeface="+mn-cs"/>
              </a:rPr>
              <a:t>                </a:t>
            </a:r>
            <a:r>
              <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美国钢铁产量占世界五分之一；汽车产量占世界四分之一，肉类产量也占世界五分之一，并且生产占世界上三分之一的铝。在乳酪、衣服、化学品、纸张、纸板、纺织品及其他许多制造品上，美国都居世界上的领导地位，</a:t>
            </a:r>
            <a:r>
              <a:rPr lang="en-US" altLang="zh-CN"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2009</a:t>
            </a:r>
            <a:r>
              <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年制造业生产总值居世界第一。</a:t>
            </a:r>
            <a:endPar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endParaRPr>
          </a:p>
          <a:p>
            <a:pPr indent="266700" fontAlgn="base">
              <a:lnSpc>
                <a:spcPct val="125000"/>
              </a:lnSpc>
            </a:pPr>
            <a:r>
              <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    </a:t>
            </a:r>
            <a:r>
              <a:rPr lang="en-US" altLang="zh-CN"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20</a:t>
            </a:r>
            <a:r>
              <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世纪</a:t>
            </a:r>
            <a:r>
              <a:rPr lang="en-US" altLang="zh-CN"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80</a:t>
            </a:r>
            <a:r>
              <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cs typeface="+mn-cs"/>
              </a:rPr>
              <a:t>年代以来，一方面，美国传统工业面临新兴工业国家的激烈竞争，呈衰落状态；另一方面，高新技术产业则蓬勃发展，电子信息、航空航天、生物工程、新能源等技术领域居世界领先地位。</a:t>
            </a:r>
            <a:endParaRPr lang="zh-CN" altLang="en-US" sz="2400" b="1" strike="noStrike"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endParaRPr>
          </a:p>
          <a:p>
            <a:pPr indent="266700" fontAlgn="base">
              <a:lnSpc>
                <a:spcPct val="125000"/>
              </a:lnSpc>
            </a:pPr>
            <a:r>
              <a:rPr lang="zh-CN" altLang="en-US" sz="2400" b="1" strike="noStrike" noProof="1">
                <a:latin typeface="Times New Roman" panose="02020603050405020304" pitchFamily="18" charset="0"/>
                <a:ea typeface="宋体" panose="02010600030101010101" pitchFamily="2" charset="-122"/>
                <a:cs typeface="+mn-cs"/>
              </a:rPr>
              <a:t>    </a:t>
            </a:r>
            <a:r>
              <a:rPr lang="zh-CN" altLang="en-US" sz="2400" b="1" strike="noStrike" noProof="1">
                <a:solidFill>
                  <a:srgbClr val="CC0000"/>
                </a:solidFill>
                <a:latin typeface="Times New Roman" panose="02020603050405020304" pitchFamily="18" charset="0"/>
                <a:ea typeface="黑体" panose="02010609060101010101" pitchFamily="2" charset="-122"/>
                <a:cs typeface="+mn-cs"/>
              </a:rPr>
              <a:t>美国工业发达，工业门类齐全，设备和技术先进，传统工业衰落，高新技术产业居世界领先地位。</a:t>
            </a:r>
            <a:r>
              <a:rPr lang="zh-CN" altLang="en-US" sz="2400" b="1" strike="noStrike" noProof="1">
                <a:latin typeface="Times New Roman" panose="02020603050405020304" pitchFamily="18" charset="0"/>
                <a:ea typeface="黑体" panose="02010609060101010101" pitchFamily="2" charset="-122"/>
                <a:cs typeface="+mn-cs"/>
              </a:rPr>
              <a:t> </a:t>
            </a:r>
          </a:p>
        </p:txBody>
      </p:sp>
      <p:sp>
        <p:nvSpPr>
          <p:cNvPr id="39939" name="矩形 319492"/>
          <p:cNvSpPr/>
          <p:nvPr/>
        </p:nvSpPr>
        <p:spPr>
          <a:xfrm>
            <a:off x="2135188" y="1125538"/>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9492">
                                            <p:txEl>
                                              <p:pRg st="3" end="3"/>
                                            </p:txEl>
                                          </p:spTgt>
                                        </p:tgtEl>
                                        <p:attrNameLst>
                                          <p:attrName>style.visibility</p:attrName>
                                        </p:attrNameLst>
                                      </p:cBhvr>
                                      <p:to>
                                        <p:strVal val="visible"/>
                                      </p:to>
                                    </p:set>
                                    <p:anim calcmode="lin" valueType="num">
                                      <p:cBhvr additive="base">
                                        <p:cTn id="7" dur="500" fill="hold"/>
                                        <p:tgtEl>
                                          <p:spTgt spid="31949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949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9" name="内容占位符 8"/>
          <p:cNvSpPr>
            <a:spLocks noGrp="1"/>
          </p:cNvSpPr>
          <p:nvPr>
            <p:ph idx="1"/>
          </p:nvPr>
        </p:nvSpPr>
        <p:spPr/>
        <p:txBody>
          <a:bodyPr/>
          <a:lstStyle/>
          <a:p>
            <a:endParaRPr lang="zh-CN" altLang="en-US"/>
          </a:p>
        </p:txBody>
      </p:sp>
      <p:pic>
        <p:nvPicPr>
          <p:cNvPr id="40961" name="图片 321542" descr="美国工业区分布"/>
          <p:cNvPicPr>
            <a:picLocks noChangeAspect="1"/>
          </p:cNvPicPr>
          <p:nvPr/>
        </p:nvPicPr>
        <p:blipFill>
          <a:blip r:embed="rId2">
            <a:clrChange>
              <a:clrFrom>
                <a:srgbClr val="FFFFFF"/>
              </a:clrFrom>
              <a:clrTo>
                <a:srgbClr val="FFFFFF">
                  <a:alpha val="0"/>
                </a:srgbClr>
              </a:clrTo>
            </a:clrChange>
          </a:blip>
          <a:stretch>
            <a:fillRect/>
          </a:stretch>
        </p:blipFill>
        <p:spPr>
          <a:xfrm>
            <a:off x="1992313" y="1041400"/>
            <a:ext cx="8280400" cy="5641975"/>
          </a:xfrm>
          <a:prstGeom prst="rect">
            <a:avLst/>
          </a:prstGeom>
          <a:noFill/>
          <a:ln w="9525">
            <a:noFill/>
          </a:ln>
        </p:spPr>
      </p:pic>
      <p:sp>
        <p:nvSpPr>
          <p:cNvPr id="40962" name="文本框 321543"/>
          <p:cNvSpPr txBox="1"/>
          <p:nvPr/>
        </p:nvSpPr>
        <p:spPr>
          <a:xfrm>
            <a:off x="4079875" y="836613"/>
            <a:ext cx="3600450" cy="368300"/>
          </a:xfrm>
          <a:prstGeom prst="rect">
            <a:avLst/>
          </a:prstGeom>
          <a:noFill/>
          <a:ln w="9525">
            <a:noFill/>
          </a:ln>
        </p:spPr>
        <p:txBody>
          <a:bodyPr anchor="t">
            <a:spAutoFit/>
          </a:bodyPr>
          <a:lstStyle/>
          <a:p>
            <a:pPr algn="ctr">
              <a:spcBef>
                <a:spcPct val="50000"/>
              </a:spcBef>
            </a:pPr>
            <a:r>
              <a:rPr lang="zh-CN" altLang="en-US" dirty="0">
                <a:latin typeface="Arial" panose="020B0604020202020204" pitchFamily="34" charset="0"/>
                <a:ea typeface="黑体" panose="02010609060101010101" pitchFamily="2" charset="-122"/>
              </a:rPr>
              <a:t>美国工业分布</a:t>
            </a:r>
          </a:p>
        </p:txBody>
      </p:sp>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图片 346115" descr="8-43西雅图飞机总装车间"/>
          <p:cNvPicPr>
            <a:picLocks noChangeAspect="1"/>
          </p:cNvPicPr>
          <p:nvPr/>
        </p:nvPicPr>
        <p:blipFill>
          <a:blip r:embed="rId2"/>
          <a:stretch>
            <a:fillRect/>
          </a:stretch>
        </p:blipFill>
        <p:spPr>
          <a:xfrm>
            <a:off x="1524000" y="1125538"/>
            <a:ext cx="9144000" cy="5357812"/>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矩形 322627" descr="air_tractor_factory_0"/>
          <p:cNvSpPr/>
          <p:nvPr/>
        </p:nvSpPr>
        <p:spPr>
          <a:xfrm>
            <a:off x="1524000" y="692150"/>
            <a:ext cx="9144000" cy="6165850"/>
          </a:xfrm>
          <a:prstGeom prst="rect">
            <a:avLst/>
          </a:prstGeom>
          <a:blipFill rotWithShape="1">
            <a:blip r:embed="rId3">
              <a:alphaModFix amt="30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graphicFrame>
        <p:nvGraphicFramePr>
          <p:cNvPr id="322627" name="表格 322626"/>
          <p:cNvGraphicFramePr/>
          <p:nvPr>
            <p:custDataLst>
              <p:tags r:id="rId1"/>
            </p:custDataLst>
          </p:nvPr>
        </p:nvGraphicFramePr>
        <p:xfrm>
          <a:off x="1919288" y="1911668"/>
          <a:ext cx="8424545" cy="4325937"/>
        </p:xfrm>
        <a:graphic>
          <a:graphicData uri="http://schemas.openxmlformats.org/drawingml/2006/table">
            <a:tbl>
              <a:tblPr/>
              <a:tblGrid>
                <a:gridCol w="1295400">
                  <a:extLst>
                    <a:ext uri="{9D8B030D-6E8A-4147-A177-3AD203B41FA5}">
                      <a16:colId xmlns:a16="http://schemas.microsoft.com/office/drawing/2014/main" val="20000"/>
                    </a:ext>
                  </a:extLst>
                </a:gridCol>
                <a:gridCol w="2376805">
                  <a:extLst>
                    <a:ext uri="{9D8B030D-6E8A-4147-A177-3AD203B41FA5}">
                      <a16:colId xmlns:a16="http://schemas.microsoft.com/office/drawing/2014/main" val="20001"/>
                    </a:ext>
                  </a:extLst>
                </a:gridCol>
                <a:gridCol w="2375535">
                  <a:extLst>
                    <a:ext uri="{9D8B030D-6E8A-4147-A177-3AD203B41FA5}">
                      <a16:colId xmlns:a16="http://schemas.microsoft.com/office/drawing/2014/main" val="20002"/>
                    </a:ext>
                  </a:extLst>
                </a:gridCol>
                <a:gridCol w="2376805">
                  <a:extLst>
                    <a:ext uri="{9D8B030D-6E8A-4147-A177-3AD203B41FA5}">
                      <a16:colId xmlns:a16="http://schemas.microsoft.com/office/drawing/2014/main" val="20003"/>
                    </a:ext>
                  </a:extLst>
                </a:gridCol>
              </a:tblGrid>
              <a:tr h="78740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工业区</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东北地区</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南部地区</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西部地区</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extLst>
                  <a:ext uri="{0D108BD9-81ED-4DB2-BD59-A6C34878D82A}">
                    <a16:rowId xmlns:a16="http://schemas.microsoft.com/office/drawing/2014/main" val="10000"/>
                  </a:ext>
                </a:extLst>
              </a:tr>
              <a:tr h="176847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工业</a:t>
                      </a:r>
                    </a:p>
                    <a:p>
                      <a:pPr marL="0" lvl="0" indent="0" algn="ctr">
                        <a:buNone/>
                      </a:pPr>
                      <a:r>
                        <a:rPr lang="zh-CN" altLang="en-US" sz="2800" b="1" dirty="0">
                          <a:ea typeface="黑体" panose="02010609060101010101" pitchFamily="2" charset="-122"/>
                        </a:rPr>
                        <a:t>部门</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AFCE0">
                        <a:alpha val="50000"/>
                      </a:srgbClr>
                    </a:solidFill>
                  </a:tcPr>
                </a:tc>
                <a:extLst>
                  <a:ext uri="{0D108BD9-81ED-4DB2-BD59-A6C34878D82A}">
                    <a16:rowId xmlns:a16="http://schemas.microsoft.com/office/drawing/2014/main" val="10001"/>
                  </a:ext>
                </a:extLst>
              </a:tr>
              <a:tr h="177006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ea typeface="黑体" panose="02010609060101010101" pitchFamily="2" charset="-122"/>
                        </a:rPr>
                        <a:t>工业</a:t>
                      </a:r>
                    </a:p>
                    <a:p>
                      <a:pPr marL="0" lvl="0" indent="0" algn="ctr">
                        <a:buNone/>
                      </a:pPr>
                      <a:r>
                        <a:rPr lang="zh-CN" altLang="en-US" sz="2800" b="1" dirty="0">
                          <a:ea typeface="黑体" panose="02010609060101010101" pitchFamily="2" charset="-122"/>
                        </a:rPr>
                        <a:t>中心</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AFCE0">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b="1" dirty="0"/>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AFCE0">
                        <a:alpha val="50000"/>
                      </a:srgbClr>
                    </a:solidFill>
                  </a:tcPr>
                </a:tc>
                <a:extLst>
                  <a:ext uri="{0D108BD9-81ED-4DB2-BD59-A6C34878D82A}">
                    <a16:rowId xmlns:a16="http://schemas.microsoft.com/office/drawing/2014/main" val="10002"/>
                  </a:ext>
                </a:extLst>
              </a:tr>
            </a:tbl>
          </a:graphicData>
        </a:graphic>
      </p:graphicFrame>
      <p:sp>
        <p:nvSpPr>
          <p:cNvPr id="322590" name="文本框 322589"/>
          <p:cNvSpPr txBox="1"/>
          <p:nvPr/>
        </p:nvSpPr>
        <p:spPr>
          <a:xfrm>
            <a:off x="3432175" y="3082925"/>
            <a:ext cx="1871663" cy="1014730"/>
          </a:xfrm>
          <a:prstGeom prst="rect">
            <a:avLst/>
          </a:prstGeom>
          <a:noFill/>
          <a:ln w="9525">
            <a:noFill/>
          </a:ln>
        </p:spPr>
        <p:txBody>
          <a:bodyPr anchor="t">
            <a:spAutoFit/>
          </a:bodyPr>
          <a:lstStyle/>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钢铁、机械</a:t>
            </a:r>
          </a:p>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汽车、化学</a:t>
            </a:r>
          </a:p>
        </p:txBody>
      </p:sp>
      <p:sp>
        <p:nvSpPr>
          <p:cNvPr id="43033" name="文本框 322590"/>
          <p:cNvSpPr txBox="1"/>
          <p:nvPr/>
        </p:nvSpPr>
        <p:spPr>
          <a:xfrm>
            <a:off x="10575925" y="4508500"/>
            <a:ext cx="309880" cy="368300"/>
          </a:xfrm>
          <a:prstGeom prst="rect">
            <a:avLst/>
          </a:prstGeom>
          <a:noFill/>
          <a:ln w="9525">
            <a:noFill/>
          </a:ln>
        </p:spPr>
        <p:txBody>
          <a:bodyPr wrap="none" anchor="t">
            <a:spAutoFit/>
          </a:bodyPr>
          <a:lstStyle/>
          <a:p>
            <a:endParaRPr lang="zh-CN" altLang="zh-CN" b="0" dirty="0">
              <a:solidFill>
                <a:srgbClr val="3333FF"/>
              </a:solidFill>
              <a:latin typeface="Arial" panose="020B0604020202020204" pitchFamily="34" charset="0"/>
              <a:ea typeface="宋体" panose="02010600030101010101" pitchFamily="2" charset="-122"/>
            </a:endParaRPr>
          </a:p>
        </p:txBody>
      </p:sp>
      <p:sp>
        <p:nvSpPr>
          <p:cNvPr id="322592" name="文本框 322591"/>
          <p:cNvSpPr txBox="1"/>
          <p:nvPr/>
        </p:nvSpPr>
        <p:spPr>
          <a:xfrm>
            <a:off x="5880100" y="3070225"/>
            <a:ext cx="1728788" cy="1014730"/>
          </a:xfrm>
          <a:prstGeom prst="rect">
            <a:avLst/>
          </a:prstGeom>
          <a:noFill/>
          <a:ln w="9525">
            <a:noFill/>
          </a:ln>
        </p:spPr>
        <p:txBody>
          <a:bodyPr anchor="t">
            <a:spAutoFit/>
          </a:bodyPr>
          <a:lstStyle/>
          <a:p>
            <a:pPr>
              <a:spcBef>
                <a:spcPct val="50000"/>
              </a:spcBef>
            </a:pPr>
            <a:r>
              <a:rPr lang="zh-CN" altLang="en-US" sz="2400" dirty="0">
                <a:solidFill>
                  <a:srgbClr val="3333FF"/>
                </a:solidFill>
                <a:latin typeface="Arial" panose="020B0604020202020204" pitchFamily="34" charset="0"/>
                <a:ea typeface="黑体" panose="02010609060101010101" pitchFamily="2" charset="-122"/>
              </a:rPr>
              <a:t>航空航天、</a:t>
            </a:r>
          </a:p>
          <a:p>
            <a:pPr>
              <a:spcBef>
                <a:spcPct val="50000"/>
              </a:spcBef>
            </a:pPr>
            <a:r>
              <a:rPr lang="zh-CN" altLang="en-US" sz="2400" dirty="0">
                <a:solidFill>
                  <a:srgbClr val="3333FF"/>
                </a:solidFill>
                <a:latin typeface="Arial" panose="020B0604020202020204" pitchFamily="34" charset="0"/>
                <a:ea typeface="黑体" panose="02010609060101010101" pitchFamily="2" charset="-122"/>
              </a:rPr>
              <a:t>石油、电子</a:t>
            </a:r>
          </a:p>
        </p:txBody>
      </p:sp>
      <p:sp>
        <p:nvSpPr>
          <p:cNvPr id="322593" name="文本框 322592"/>
          <p:cNvSpPr txBox="1"/>
          <p:nvPr/>
        </p:nvSpPr>
        <p:spPr>
          <a:xfrm>
            <a:off x="8220075" y="3082925"/>
            <a:ext cx="1836738" cy="1014730"/>
          </a:xfrm>
          <a:prstGeom prst="rect">
            <a:avLst/>
          </a:prstGeom>
          <a:noFill/>
          <a:ln w="9525">
            <a:noFill/>
          </a:ln>
        </p:spPr>
        <p:txBody>
          <a:bodyPr anchor="t">
            <a:spAutoFit/>
          </a:bodyPr>
          <a:lstStyle/>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航空、电子</a:t>
            </a:r>
          </a:p>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信息技术</a:t>
            </a:r>
          </a:p>
        </p:txBody>
      </p:sp>
      <p:sp>
        <p:nvSpPr>
          <p:cNvPr id="322595" name="文本框 322594"/>
          <p:cNvSpPr txBox="1"/>
          <p:nvPr/>
        </p:nvSpPr>
        <p:spPr>
          <a:xfrm>
            <a:off x="3216275" y="4797425"/>
            <a:ext cx="2376488" cy="1014730"/>
          </a:xfrm>
          <a:prstGeom prst="rect">
            <a:avLst/>
          </a:prstGeom>
          <a:noFill/>
          <a:ln w="9525">
            <a:noFill/>
          </a:ln>
        </p:spPr>
        <p:txBody>
          <a:bodyPr lIns="18000" rIns="18000" anchor="t">
            <a:spAutoFit/>
          </a:bodyPr>
          <a:lstStyle/>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纽约、芝加哥</a:t>
            </a:r>
          </a:p>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底特律、匹兹堡</a:t>
            </a:r>
          </a:p>
        </p:txBody>
      </p:sp>
      <p:sp>
        <p:nvSpPr>
          <p:cNvPr id="322596" name="文本框 322595"/>
          <p:cNvSpPr txBox="1"/>
          <p:nvPr/>
        </p:nvSpPr>
        <p:spPr>
          <a:xfrm>
            <a:off x="5808663" y="4797425"/>
            <a:ext cx="1944687" cy="1014730"/>
          </a:xfrm>
          <a:prstGeom prst="rect">
            <a:avLst/>
          </a:prstGeom>
          <a:noFill/>
          <a:ln w="9525">
            <a:noFill/>
          </a:ln>
        </p:spPr>
        <p:txBody>
          <a:bodyPr anchor="t">
            <a:spAutoFit/>
          </a:bodyPr>
          <a:lstStyle/>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休斯敦</a:t>
            </a:r>
          </a:p>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新奥尔良</a:t>
            </a:r>
          </a:p>
        </p:txBody>
      </p:sp>
      <p:sp>
        <p:nvSpPr>
          <p:cNvPr id="322597" name="文本框 322596"/>
          <p:cNvSpPr txBox="1"/>
          <p:nvPr/>
        </p:nvSpPr>
        <p:spPr>
          <a:xfrm>
            <a:off x="8509000" y="4800600"/>
            <a:ext cx="1258888" cy="1014730"/>
          </a:xfrm>
          <a:prstGeom prst="rect">
            <a:avLst/>
          </a:prstGeom>
          <a:noFill/>
          <a:ln w="9525">
            <a:noFill/>
          </a:ln>
        </p:spPr>
        <p:txBody>
          <a:bodyPr anchor="t">
            <a:spAutoFit/>
          </a:bodyPr>
          <a:lstStyle/>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旧金山</a:t>
            </a:r>
          </a:p>
          <a:p>
            <a:pPr algn="ctr">
              <a:spcBef>
                <a:spcPct val="50000"/>
              </a:spcBef>
            </a:pPr>
            <a:r>
              <a:rPr lang="zh-CN" altLang="en-US" sz="2400" dirty="0">
                <a:solidFill>
                  <a:srgbClr val="3333FF"/>
                </a:solidFill>
                <a:latin typeface="Arial" panose="020B0604020202020204" pitchFamily="34" charset="0"/>
                <a:ea typeface="黑体" panose="02010609060101010101" pitchFamily="2" charset="-122"/>
              </a:rPr>
              <a:t>洛杉矶</a:t>
            </a:r>
          </a:p>
        </p:txBody>
      </p:sp>
      <p:sp>
        <p:nvSpPr>
          <p:cNvPr id="43039" name="文本框 322597"/>
          <p:cNvSpPr txBox="1"/>
          <p:nvPr/>
        </p:nvSpPr>
        <p:spPr>
          <a:xfrm>
            <a:off x="3359150" y="1196975"/>
            <a:ext cx="2952750" cy="368300"/>
          </a:xfrm>
          <a:prstGeom prst="rect">
            <a:avLst/>
          </a:prstGeom>
          <a:noFill/>
          <a:ln w="9525">
            <a:noFill/>
          </a:ln>
        </p:spPr>
        <p:txBody>
          <a:bodyPr anchor="t">
            <a:spAutoFit/>
          </a:bodyPr>
          <a:lstStyle/>
          <a:p>
            <a:pPr>
              <a:spcBef>
                <a:spcPct val="50000"/>
              </a:spcBef>
            </a:pPr>
            <a:r>
              <a:rPr lang="zh-CN" altLang="en-US" dirty="0">
                <a:latin typeface="Arial" panose="020B0604020202020204" pitchFamily="34" charset="0"/>
                <a:ea typeface="宋体" panose="02010600030101010101" pitchFamily="2" charset="-122"/>
              </a:rPr>
              <a:t>读图，填写下表。</a:t>
            </a:r>
          </a:p>
        </p:txBody>
      </p:sp>
      <p:sp>
        <p:nvSpPr>
          <p:cNvPr id="43040" name="矩形 322625"/>
          <p:cNvSpPr/>
          <p:nvPr/>
        </p:nvSpPr>
        <p:spPr>
          <a:xfrm>
            <a:off x="2135188" y="1196975"/>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spd="med">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22590"/>
                                        </p:tgtEl>
                                        <p:attrNameLst>
                                          <p:attrName>style.visibility</p:attrName>
                                        </p:attrNameLst>
                                      </p:cBhvr>
                                      <p:to>
                                        <p:strVal val="visible"/>
                                      </p:to>
                                    </p:set>
                                    <p:animEffect transition="in" filter="checkerboard(across)">
                                      <p:cBhvr>
                                        <p:cTn id="7" dur="500"/>
                                        <p:tgtEl>
                                          <p:spTgt spid="32259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322592"/>
                                        </p:tgtEl>
                                        <p:attrNameLst>
                                          <p:attrName>style.visibility</p:attrName>
                                        </p:attrNameLst>
                                      </p:cBhvr>
                                      <p:to>
                                        <p:strVal val="visible"/>
                                      </p:to>
                                    </p:set>
                                    <p:animEffect transition="in" filter="wheel(4)">
                                      <p:cBhvr>
                                        <p:cTn id="12" dur="500"/>
                                        <p:tgtEl>
                                          <p:spTgt spid="32259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22593"/>
                                        </p:tgtEl>
                                        <p:attrNameLst>
                                          <p:attrName>style.visibility</p:attrName>
                                        </p:attrNameLst>
                                      </p:cBhvr>
                                      <p:to>
                                        <p:strVal val="visible"/>
                                      </p:to>
                                    </p:set>
                                    <p:animEffect transition="in" filter="checkerboard(across)">
                                      <p:cBhvr>
                                        <p:cTn id="17" dur="500"/>
                                        <p:tgtEl>
                                          <p:spTgt spid="322593"/>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322595"/>
                                        </p:tgtEl>
                                        <p:attrNameLst>
                                          <p:attrName>style.visibility</p:attrName>
                                        </p:attrNameLst>
                                      </p:cBhvr>
                                      <p:to>
                                        <p:strVal val="visible"/>
                                      </p:to>
                                    </p:set>
                                    <p:anim calcmode="lin" valueType="num">
                                      <p:cBhvr>
                                        <p:cTn id="22" dur="500" fill="hold"/>
                                        <p:tgtEl>
                                          <p:spTgt spid="322595"/>
                                        </p:tgtEl>
                                        <p:attrNameLst>
                                          <p:attrName>ppt_w</p:attrName>
                                        </p:attrNameLst>
                                      </p:cBhvr>
                                      <p:tavLst>
                                        <p:tav tm="0">
                                          <p:val>
                                            <p:fltVal val="0"/>
                                          </p:val>
                                        </p:tav>
                                        <p:tav tm="100000">
                                          <p:val>
                                            <p:strVal val="#ppt_w"/>
                                          </p:val>
                                        </p:tav>
                                      </p:tavLst>
                                    </p:anim>
                                    <p:anim calcmode="lin" valueType="num">
                                      <p:cBhvr>
                                        <p:cTn id="23" dur="500" fill="hold"/>
                                        <p:tgtEl>
                                          <p:spTgt spid="322595"/>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0" fill="hold" grpId="0" nodeType="clickEffect">
                                  <p:stCondLst>
                                    <p:cond delay="0"/>
                                  </p:stCondLst>
                                  <p:childTnLst>
                                    <p:set>
                                      <p:cBhvr>
                                        <p:cTn id="27" dur="1" fill="hold">
                                          <p:stCondLst>
                                            <p:cond delay="0"/>
                                          </p:stCondLst>
                                        </p:cTn>
                                        <p:tgtEl>
                                          <p:spTgt spid="322596"/>
                                        </p:tgtEl>
                                        <p:attrNameLst>
                                          <p:attrName>style.visibility</p:attrName>
                                        </p:attrNameLst>
                                      </p:cBhvr>
                                      <p:to>
                                        <p:strVal val="visible"/>
                                      </p:to>
                                    </p:set>
                                    <p:anim calcmode="lin" valueType="num">
                                      <p:cBhvr>
                                        <p:cTn id="28" dur="500" fill="hold"/>
                                        <p:tgtEl>
                                          <p:spTgt spid="322596"/>
                                        </p:tgtEl>
                                        <p:attrNameLst>
                                          <p:attrName>ppt_w</p:attrName>
                                        </p:attrNameLst>
                                      </p:cBhvr>
                                      <p:tavLst>
                                        <p:tav tm="0">
                                          <p:val>
                                            <p:fltVal val="0"/>
                                          </p:val>
                                        </p:tav>
                                        <p:tav tm="100000">
                                          <p:val>
                                            <p:strVal val="#ppt_w"/>
                                          </p:val>
                                        </p:tav>
                                      </p:tavLst>
                                    </p:anim>
                                    <p:anim calcmode="lin" valueType="num">
                                      <p:cBhvr>
                                        <p:cTn id="29" dur="500" fill="hold"/>
                                        <p:tgtEl>
                                          <p:spTgt spid="322596"/>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322597"/>
                                        </p:tgtEl>
                                        <p:attrNameLst>
                                          <p:attrName>style.visibility</p:attrName>
                                        </p:attrNameLst>
                                      </p:cBhvr>
                                      <p:to>
                                        <p:strVal val="visible"/>
                                      </p:to>
                                    </p:set>
                                    <p:anim calcmode="lin" valueType="num">
                                      <p:cBhvr>
                                        <p:cTn id="34" dur="500" fill="hold"/>
                                        <p:tgtEl>
                                          <p:spTgt spid="322597"/>
                                        </p:tgtEl>
                                        <p:attrNameLst>
                                          <p:attrName>ppt_w</p:attrName>
                                        </p:attrNameLst>
                                      </p:cBhvr>
                                      <p:tavLst>
                                        <p:tav tm="0">
                                          <p:val>
                                            <p:fltVal val="0"/>
                                          </p:val>
                                        </p:tav>
                                        <p:tav tm="100000">
                                          <p:val>
                                            <p:strVal val="#ppt_w"/>
                                          </p:val>
                                        </p:tav>
                                      </p:tavLst>
                                    </p:anim>
                                    <p:anim calcmode="lin" valueType="num">
                                      <p:cBhvr>
                                        <p:cTn id="35" dur="500" fill="hold"/>
                                        <p:tgtEl>
                                          <p:spTgt spid="322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90" grpId="0"/>
      <p:bldP spid="322592" grpId="0"/>
      <p:bldP spid="322593" grpId="0"/>
      <p:bldP spid="322595" grpId="0"/>
      <p:bldP spid="322596" grpId="0"/>
      <p:bldP spid="32259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矩形 331782" descr="big_196414_1330078165354"/>
          <p:cNvSpPr/>
          <p:nvPr/>
        </p:nvSpPr>
        <p:spPr>
          <a:xfrm>
            <a:off x="1524000" y="692150"/>
            <a:ext cx="9144000" cy="6165850"/>
          </a:xfrm>
          <a:prstGeom prst="rect">
            <a:avLst/>
          </a:prstGeom>
          <a:blipFill rotWithShape="1">
            <a:blip r:embed="rId2">
              <a:alphaModFix amt="23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44034" name="文本框 331779"/>
          <p:cNvSpPr txBox="1"/>
          <p:nvPr/>
        </p:nvSpPr>
        <p:spPr>
          <a:xfrm>
            <a:off x="2279650" y="1109663"/>
            <a:ext cx="4248150" cy="521970"/>
          </a:xfrm>
          <a:prstGeom prst="rect">
            <a:avLst/>
          </a:prstGeom>
          <a:noFill/>
          <a:ln w="9525">
            <a:noFill/>
          </a:ln>
        </p:spPr>
        <p:txBody>
          <a:bodyPr anchor="t">
            <a:spAutoFit/>
          </a:bodyPr>
          <a:lstStyle/>
          <a:p>
            <a:pPr>
              <a:spcBef>
                <a:spcPct val="50000"/>
              </a:spcBef>
            </a:pPr>
            <a:r>
              <a:rPr lang="zh-CN" altLang="en-US" sz="2800" dirty="0">
                <a:solidFill>
                  <a:srgbClr val="FF0000"/>
                </a:solidFill>
                <a:latin typeface="Arial" panose="020B0604020202020204" pitchFamily="34" charset="0"/>
                <a:ea typeface="微软雅黑" panose="020B0503020204020204" charset="-122"/>
              </a:rPr>
              <a:t>（三）第三产业特征</a:t>
            </a:r>
          </a:p>
        </p:txBody>
      </p:sp>
      <p:sp>
        <p:nvSpPr>
          <p:cNvPr id="331781" name="矩形 331780"/>
          <p:cNvSpPr/>
          <p:nvPr/>
        </p:nvSpPr>
        <p:spPr>
          <a:xfrm>
            <a:off x="1991043" y="1761808"/>
            <a:ext cx="8208963" cy="4707890"/>
          </a:xfrm>
          <a:prstGeom prst="rect">
            <a:avLst/>
          </a:prstGeom>
          <a:noFill/>
          <a:ln w="9525">
            <a:noFill/>
          </a:ln>
        </p:spPr>
        <p:txBody>
          <a:bodyPr>
            <a:spAutoFit/>
          </a:bodyPr>
          <a:lstStyle/>
          <a:p>
            <a:pPr indent="266700" fontAlgn="base">
              <a:lnSpc>
                <a:spcPct val="125000"/>
              </a:lnSpc>
            </a:pP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    </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美国服务业非常发达，在其国民经济中占有极其重要的位置。从</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1990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年开始，美国服务业增加值占国内生产总值的比重超过</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50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％，目前已达到</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73</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％左右，成为支撑美国经济的主要产业。服务业的就业人数约占全国的</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3/4</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a:t>
            </a:r>
            <a:endParaRPr lang="zh-CN" altLang="en-US" sz="2400" b="1" strike="noStrike" noProof="1">
              <a:effectLst>
                <a:outerShdw blurRad="38100" dist="38100" dir="2700000">
                  <a:srgbClr val="C0C0C0"/>
                </a:outerShdw>
              </a:effectLst>
              <a:latin typeface="楷体_GB2312" pitchFamily="49" charset="-122"/>
              <a:ea typeface="楷体_GB2312" pitchFamily="49" charset="-122"/>
            </a:endParaRPr>
          </a:p>
          <a:p>
            <a:pPr indent="266700" fontAlgn="base">
              <a:lnSpc>
                <a:spcPct val="125000"/>
              </a:lnSpc>
            </a:pP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    美国目前已成为世界旅游业最发达的国家之一，旅游收入已多年稳居世界第一。</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2005</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年达到</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13000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亿美元，相当于每天产生</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34</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亿美元。其中国际旅游收入达</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930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亿美元，国际旅游人数达</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4940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万人次，而每年美国人出国旅游消费也有</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890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亿美元，旅游顺差</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40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亿美元，出境国际旅游人数达</a:t>
            </a:r>
            <a:r>
              <a:rPr lang="en-US" altLang="zh-CN" sz="2400" b="1" strike="noStrike" noProof="1">
                <a:effectLst>
                  <a:outerShdw blurRad="38100" dist="38100" dir="2700000">
                    <a:srgbClr val="C0C0C0"/>
                  </a:outerShdw>
                </a:effectLst>
                <a:latin typeface="楷体_GB2312" pitchFamily="49" charset="-122"/>
                <a:ea typeface="楷体_GB2312" pitchFamily="49" charset="-122"/>
                <a:cs typeface="+mn-cs"/>
              </a:rPr>
              <a:t>2700</a:t>
            </a:r>
            <a:r>
              <a:rPr lang="zh-CN" altLang="en-US" sz="2400" b="1" strike="noStrike" noProof="1">
                <a:effectLst>
                  <a:outerShdw blurRad="38100" dist="38100" dir="2700000">
                    <a:srgbClr val="C0C0C0"/>
                  </a:outerShdw>
                </a:effectLst>
                <a:latin typeface="楷体_GB2312" pitchFamily="49" charset="-122"/>
                <a:ea typeface="楷体_GB2312" pitchFamily="49" charset="-122"/>
                <a:cs typeface="+mn-cs"/>
              </a:rPr>
              <a:t>多万人次。</a:t>
            </a:r>
          </a:p>
        </p:txBody>
      </p:sp>
      <p:sp>
        <p:nvSpPr>
          <p:cNvPr id="331782" name="矩形 331781"/>
          <p:cNvSpPr/>
          <p:nvPr/>
        </p:nvSpPr>
        <p:spPr>
          <a:xfrm>
            <a:off x="7826375" y="1052513"/>
            <a:ext cx="933450" cy="457200"/>
          </a:xfrm>
          <a:prstGeom prst="rect">
            <a:avLst/>
          </a:prstGeom>
        </p:spPr>
        <p:txBody>
          <a:bodyPr wrap="none" fromWordArt="1">
            <a:prstTxWarp prst="textPlain">
              <a:avLst>
                <a:gd name="adj" fmla="val 50000"/>
              </a:avLst>
            </a:prstTxWarp>
            <a:normAutofit fontScale="75000" lnSpcReduction="10000"/>
          </a:bodyPr>
          <a:lstStyle/>
          <a:p>
            <a:pPr algn="ctr"/>
            <a:r>
              <a:rPr lang="zh-CN" altLang="en-US" sz="36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阅读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1782"/>
                                        </p:tgtEl>
                                        <p:attrNameLst>
                                          <p:attrName>style.visibility</p:attrName>
                                        </p:attrNameLst>
                                      </p:cBhvr>
                                      <p:to>
                                        <p:strVal val="visible"/>
                                      </p:to>
                                    </p:set>
                                    <p:anim calcmode="lin" valueType="num">
                                      <p:cBhvr additive="base">
                                        <p:cTn id="7" dur="500" fill="hold"/>
                                        <p:tgtEl>
                                          <p:spTgt spid="331782"/>
                                        </p:tgtEl>
                                        <p:attrNameLst>
                                          <p:attrName>ppt_x</p:attrName>
                                        </p:attrNameLst>
                                      </p:cBhvr>
                                      <p:tavLst>
                                        <p:tav tm="0">
                                          <p:val>
                                            <p:strVal val="#ppt_x"/>
                                          </p:val>
                                        </p:tav>
                                        <p:tav tm="100000">
                                          <p:val>
                                            <p:strVal val="#ppt_x"/>
                                          </p:val>
                                        </p:tav>
                                      </p:tavLst>
                                    </p:anim>
                                    <p:anim calcmode="lin" valueType="num">
                                      <p:cBhvr additive="base">
                                        <p:cTn id="8" dur="500" fill="hold"/>
                                        <p:tgtEl>
                                          <p:spTgt spid="33178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1781"/>
                                        </p:tgtEl>
                                        <p:attrNameLst>
                                          <p:attrName>style.visibility</p:attrName>
                                        </p:attrNameLst>
                                      </p:cBhvr>
                                      <p:to>
                                        <p:strVal val="visible"/>
                                      </p:to>
                                    </p:set>
                                    <p:anim calcmode="lin" valueType="num">
                                      <p:cBhvr additive="base">
                                        <p:cTn id="11" dur="500" fill="hold"/>
                                        <p:tgtEl>
                                          <p:spTgt spid="331781"/>
                                        </p:tgtEl>
                                        <p:attrNameLst>
                                          <p:attrName>ppt_x</p:attrName>
                                        </p:attrNameLst>
                                      </p:cBhvr>
                                      <p:tavLst>
                                        <p:tav tm="0">
                                          <p:val>
                                            <p:strVal val="#ppt_x"/>
                                          </p:val>
                                        </p:tav>
                                        <p:tav tm="100000">
                                          <p:val>
                                            <p:strVal val="#ppt_x"/>
                                          </p:val>
                                        </p:tav>
                                      </p:tavLst>
                                    </p:anim>
                                    <p:anim calcmode="lin" valueType="num">
                                      <p:cBhvr additive="base">
                                        <p:cTn id="12" dur="500" fill="hold"/>
                                        <p:tgtEl>
                                          <p:spTgt spid="3317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矩形 332805" descr="mb03895355"/>
          <p:cNvSpPr/>
          <p:nvPr/>
        </p:nvSpPr>
        <p:spPr>
          <a:xfrm>
            <a:off x="1524000" y="692150"/>
            <a:ext cx="9144000" cy="6165850"/>
          </a:xfrm>
          <a:prstGeom prst="rect">
            <a:avLst/>
          </a:prstGeom>
          <a:blipFill rotWithShape="1">
            <a:blip r:embed="rId2">
              <a:alphaModFix amt="25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48130" name="矩形 332803"/>
          <p:cNvSpPr/>
          <p:nvPr/>
        </p:nvSpPr>
        <p:spPr>
          <a:xfrm>
            <a:off x="2208213" y="1844675"/>
            <a:ext cx="7777162" cy="4246245"/>
          </a:xfrm>
          <a:prstGeom prst="rect">
            <a:avLst/>
          </a:prstGeom>
          <a:solidFill>
            <a:srgbClr val="FAFCE0">
              <a:alpha val="45000"/>
            </a:srgbClr>
          </a:solidFill>
          <a:ln w="9525">
            <a:noFill/>
          </a:ln>
        </p:spPr>
        <p:txBody>
          <a:bodyPr anchor="t">
            <a:spAutoFit/>
          </a:bodyPr>
          <a:lstStyle/>
          <a:p>
            <a:pPr>
              <a:lnSpc>
                <a:spcPct val="125000"/>
              </a:lnSpc>
            </a:pPr>
            <a:r>
              <a:rPr lang="en-US" altLang="zh-CN" sz="2400" b="1" dirty="0">
                <a:latin typeface="Times New Roman" panose="02020603050405020304" pitchFamily="18" charset="0"/>
                <a:ea typeface="楷体_GB2312" pitchFamily="49" charset="-122"/>
              </a:rPr>
              <a:t>        2005</a:t>
            </a:r>
            <a:r>
              <a:rPr lang="zh-CN" altLang="en-US" sz="2400" b="1" dirty="0">
                <a:latin typeface="Times New Roman" panose="02020603050405020304" pitchFamily="18" charset="0"/>
                <a:ea typeface="楷体_GB2312" pitchFamily="49" charset="-122"/>
              </a:rPr>
              <a:t>年，美商品和服务贸易总额为</a:t>
            </a:r>
            <a:r>
              <a:rPr lang="en-US" altLang="zh-CN" sz="2400" b="1" dirty="0">
                <a:latin typeface="Times New Roman" panose="02020603050405020304" pitchFamily="18" charset="0"/>
                <a:ea typeface="楷体_GB2312" pitchFamily="49" charset="-122"/>
              </a:rPr>
              <a:t>32680</a:t>
            </a:r>
            <a:r>
              <a:rPr lang="zh-CN" altLang="en-US" sz="2400" b="1" dirty="0">
                <a:latin typeface="Times New Roman" panose="02020603050405020304" pitchFamily="18" charset="0"/>
                <a:ea typeface="楷体_GB2312" pitchFamily="49" charset="-122"/>
              </a:rPr>
              <a:t>亿美元，其中出口</a:t>
            </a:r>
            <a:r>
              <a:rPr lang="en-US" altLang="zh-CN" sz="2400" b="1" dirty="0">
                <a:latin typeface="Times New Roman" panose="02020603050405020304" pitchFamily="18" charset="0"/>
                <a:ea typeface="楷体_GB2312" pitchFamily="49" charset="-122"/>
              </a:rPr>
              <a:t>12711</a:t>
            </a:r>
            <a:r>
              <a:rPr lang="zh-CN" altLang="en-US" sz="2400" b="1" dirty="0">
                <a:latin typeface="Times New Roman" panose="02020603050405020304" pitchFamily="18" charset="0"/>
                <a:ea typeface="楷体_GB2312" pitchFamily="49" charset="-122"/>
              </a:rPr>
              <a:t>亿美元，进口</a:t>
            </a:r>
            <a:r>
              <a:rPr lang="en-US" altLang="zh-CN" sz="2400" b="1" dirty="0">
                <a:latin typeface="Times New Roman" panose="02020603050405020304" pitchFamily="18" charset="0"/>
                <a:ea typeface="楷体_GB2312" pitchFamily="49" charset="-122"/>
              </a:rPr>
              <a:t>19969</a:t>
            </a:r>
            <a:r>
              <a:rPr lang="zh-CN" altLang="en-US" sz="2400" b="1" dirty="0">
                <a:latin typeface="Times New Roman" panose="02020603050405020304" pitchFamily="18" charset="0"/>
                <a:ea typeface="楷体_GB2312" pitchFamily="49" charset="-122"/>
              </a:rPr>
              <a:t>亿美元。</a:t>
            </a:r>
          </a:p>
          <a:p>
            <a:pPr>
              <a:lnSpc>
                <a:spcPct val="125000"/>
              </a:lnSpc>
            </a:pP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2005</a:t>
            </a:r>
            <a:r>
              <a:rPr lang="zh-CN" altLang="en-US" sz="2400" b="1" dirty="0">
                <a:latin typeface="Times New Roman" panose="02020603050405020304" pitchFamily="18" charset="0"/>
                <a:ea typeface="楷体_GB2312" pitchFamily="49" charset="-122"/>
              </a:rPr>
              <a:t>年美前五大货物贸易伙伴为加拿大、墨西哥、中国、日本和德国。美前五大货物出口市场为加拿大、墨西哥、日本、中国和英国。美前五大货物进口市场为加拿大、中国、墨西哥、日本和德国。</a:t>
            </a:r>
          </a:p>
          <a:p>
            <a:pPr>
              <a:lnSpc>
                <a:spcPct val="125000"/>
              </a:lnSpc>
            </a:pP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2011</a:t>
            </a:r>
            <a:r>
              <a:rPr lang="zh-CN" altLang="en-US" sz="2400" b="1" dirty="0">
                <a:latin typeface="Times New Roman" panose="02020603050405020304" pitchFamily="18" charset="0"/>
                <a:ea typeface="楷体_GB2312" pitchFamily="49" charset="-122"/>
              </a:rPr>
              <a:t>年，中美贸易额达到</a:t>
            </a:r>
            <a:r>
              <a:rPr lang="en-US" altLang="zh-CN" sz="2400" b="1" dirty="0">
                <a:latin typeface="Times New Roman" panose="02020603050405020304" pitchFamily="18" charset="0"/>
                <a:ea typeface="楷体_GB2312" pitchFamily="49" charset="-122"/>
              </a:rPr>
              <a:t>4467</a:t>
            </a:r>
            <a:r>
              <a:rPr lang="zh-CN" altLang="en-US" sz="2400" b="1" dirty="0">
                <a:latin typeface="Times New Roman" panose="02020603050405020304" pitchFamily="18" charset="0"/>
                <a:ea typeface="楷体_GB2312" pitchFamily="49" charset="-122"/>
              </a:rPr>
              <a:t>亿美元，创历史新高。美对华出口突破</a:t>
            </a:r>
            <a:r>
              <a:rPr lang="en-US" altLang="zh-CN" sz="2400" b="1" dirty="0">
                <a:latin typeface="Times New Roman" panose="02020603050405020304" pitchFamily="18" charset="0"/>
                <a:ea typeface="楷体_GB2312" pitchFamily="49" charset="-122"/>
              </a:rPr>
              <a:t>1000</a:t>
            </a:r>
            <a:r>
              <a:rPr lang="zh-CN" altLang="en-US" sz="2400" b="1" dirty="0">
                <a:latin typeface="Times New Roman" panose="02020603050405020304" pitchFamily="18" charset="0"/>
                <a:ea typeface="楷体_GB2312" pitchFamily="49" charset="-122"/>
              </a:rPr>
              <a:t>亿美元关口，达到</a:t>
            </a:r>
            <a:r>
              <a:rPr lang="en-US" altLang="zh-CN" sz="2400" b="1" dirty="0">
                <a:latin typeface="Times New Roman" panose="02020603050405020304" pitchFamily="18" charset="0"/>
                <a:ea typeface="楷体_GB2312" pitchFamily="49" charset="-122"/>
              </a:rPr>
              <a:t>1222</a:t>
            </a:r>
            <a:r>
              <a:rPr lang="zh-CN" altLang="en-US" sz="2400" b="1" dirty="0">
                <a:latin typeface="Times New Roman" panose="02020603050405020304" pitchFamily="18" charset="0"/>
                <a:ea typeface="楷体_GB2312" pitchFamily="49" charset="-122"/>
              </a:rPr>
              <a:t>亿美元，同比上升</a:t>
            </a:r>
            <a:r>
              <a:rPr lang="en-US" altLang="zh-CN" sz="2400" b="1" dirty="0">
                <a:latin typeface="Times New Roman" panose="02020603050405020304" pitchFamily="18" charset="0"/>
                <a:ea typeface="楷体_GB2312" pitchFamily="49" charset="-122"/>
              </a:rPr>
              <a:t>20%</a:t>
            </a:r>
            <a:r>
              <a:rPr lang="zh-CN" altLang="en-US" sz="2400" b="1" dirty="0">
                <a:latin typeface="Times New Roman" panose="02020603050405020304" pitchFamily="18" charset="0"/>
                <a:ea typeface="楷体_GB2312" pitchFamily="49" charset="-122"/>
              </a:rPr>
              <a:t>。中美已互为第二大贸易伙伴。 </a:t>
            </a:r>
          </a:p>
        </p:txBody>
      </p:sp>
      <p:sp>
        <p:nvSpPr>
          <p:cNvPr id="48131" name="矩形 332804"/>
          <p:cNvSpPr/>
          <p:nvPr/>
        </p:nvSpPr>
        <p:spPr>
          <a:xfrm>
            <a:off x="5232400" y="1125538"/>
            <a:ext cx="933450" cy="457200"/>
          </a:xfrm>
          <a:prstGeom prst="rect">
            <a:avLst/>
          </a:prstGeom>
        </p:spPr>
        <p:txBody>
          <a:bodyPr wrap="none" fromWordArt="1">
            <a:prstTxWarp prst="textPlain">
              <a:avLst>
                <a:gd name="adj" fmla="val 50000"/>
              </a:avLst>
            </a:prstTxWarp>
            <a:normAutofit fontScale="75000" lnSpcReduction="10000"/>
          </a:bodyPr>
          <a:lstStyle/>
          <a:p>
            <a:pPr algn="ctr"/>
            <a:r>
              <a:rPr lang="zh-CN" altLang="en-US" sz="36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阅读</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324615"/>
          <p:cNvSpPr txBox="1"/>
          <p:nvPr/>
        </p:nvSpPr>
        <p:spPr>
          <a:xfrm>
            <a:off x="2135188" y="1052513"/>
            <a:ext cx="4321175" cy="583565"/>
          </a:xfrm>
          <a:prstGeom prst="rect">
            <a:avLst/>
          </a:prstGeom>
          <a:noFill/>
          <a:ln w="9525">
            <a:noFill/>
          </a:ln>
        </p:spPr>
        <p:txBody>
          <a:bodyPr anchor="t">
            <a:spAutoFit/>
          </a:bodyPr>
          <a:lstStyle/>
          <a:p>
            <a:pPr>
              <a:spcBef>
                <a:spcPct val="50000"/>
              </a:spcBef>
            </a:pPr>
            <a:r>
              <a:rPr lang="zh-CN" altLang="en-US" sz="3200" dirty="0">
                <a:solidFill>
                  <a:srgbClr val="FF0000"/>
                </a:solidFill>
                <a:latin typeface="Arial" panose="020B0604020202020204" pitchFamily="34" charset="0"/>
                <a:ea typeface="微软雅黑" panose="020B0503020204020204" charset="-122"/>
              </a:rPr>
              <a:t>三、人口与城市</a:t>
            </a:r>
          </a:p>
        </p:txBody>
      </p:sp>
      <p:sp>
        <p:nvSpPr>
          <p:cNvPr id="324617" name="文本框 324616"/>
          <p:cNvSpPr txBox="1"/>
          <p:nvPr/>
        </p:nvSpPr>
        <p:spPr>
          <a:xfrm>
            <a:off x="2279650" y="1901825"/>
            <a:ext cx="3024188" cy="521970"/>
          </a:xfrm>
          <a:prstGeom prst="rect">
            <a:avLst/>
          </a:prstGeom>
          <a:noFill/>
          <a:ln w="9525">
            <a:noFill/>
          </a:ln>
        </p:spPr>
        <p:txBody>
          <a:bodyPr anchor="t">
            <a:spAutoFit/>
          </a:bodyPr>
          <a:lstStyle/>
          <a:p>
            <a:pPr>
              <a:spcBef>
                <a:spcPct val="50000"/>
              </a:spcBef>
            </a:pPr>
            <a:r>
              <a:rPr lang="zh-CN" altLang="en-US" sz="2800" dirty="0">
                <a:solidFill>
                  <a:srgbClr val="FF0000"/>
                </a:solidFill>
                <a:latin typeface="Arial" panose="020B0604020202020204" pitchFamily="34" charset="0"/>
                <a:ea typeface="微软雅黑" panose="020B0503020204020204" charset="-122"/>
              </a:rPr>
              <a:t>（一）居民特征</a:t>
            </a:r>
          </a:p>
        </p:txBody>
      </p:sp>
      <p:graphicFrame>
        <p:nvGraphicFramePr>
          <p:cNvPr id="324955" name="表格 324954"/>
          <p:cNvGraphicFramePr/>
          <p:nvPr/>
        </p:nvGraphicFramePr>
        <p:xfrm>
          <a:off x="2135188" y="4413250"/>
          <a:ext cx="7848600" cy="1828800"/>
        </p:xfrm>
        <a:graphic>
          <a:graphicData uri="http://schemas.openxmlformats.org/drawingml/2006/table">
            <a:tbl>
              <a:tblPr/>
              <a:tblGrid>
                <a:gridCol w="1567180">
                  <a:extLst>
                    <a:ext uri="{9D8B030D-6E8A-4147-A177-3AD203B41FA5}">
                      <a16:colId xmlns:a16="http://schemas.microsoft.com/office/drawing/2014/main" val="20000"/>
                    </a:ext>
                  </a:extLst>
                </a:gridCol>
                <a:gridCol w="1571625">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194437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中国</a:t>
                      </a:r>
                      <a:endParaRPr lang="zh-CN" altLang="en-US" sz="2400" b="1" dirty="0">
                        <a:ea typeface="Times New Roman" panose="02020603050405020304" pitchFamily="18" charset="0"/>
                      </a:endParaRP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印度</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美国</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印度尼西亚</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巴西</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134141</a:t>
                      </a:r>
                      <a:endParaRPr lang="zh-CN" altLang="en-US" sz="2400" b="1">
                        <a:ea typeface="Times New Roman" panose="02020603050405020304" pitchFamily="18" charset="0"/>
                      </a:endParaRP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121594</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31028</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23456</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19325</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巴基斯坦</a:t>
                      </a:r>
                      <a:endParaRPr lang="zh-CN" altLang="en-US" sz="2400" b="1" dirty="0">
                        <a:ea typeface="Times New Roman" panose="02020603050405020304" pitchFamily="18" charset="0"/>
                      </a:endParaRP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孟加拉国</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尼日利亚</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俄罗斯</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日本</a:t>
                      </a:r>
                      <a:endParaRPr lang="zh-CN" altLang="en-US" sz="2400" b="1"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16658</a:t>
                      </a:r>
                      <a:endParaRPr lang="zh-CN" altLang="en-US" sz="2400" b="1">
                        <a:ea typeface="Times New Roman" panose="02020603050405020304" pitchFamily="18" charset="0"/>
                      </a:endParaRP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16447</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15605</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14037</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12737</a:t>
                      </a:r>
                      <a:endParaRPr lang="zh-CN" altLang="en-US" sz="2400" b="1">
                        <a:ea typeface="Times New Roman" panose="02020603050405020304" pitchFamily="18" charset="0"/>
                      </a:endParaRP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24741" name="矩形 324740"/>
          <p:cNvSpPr/>
          <p:nvPr/>
        </p:nvSpPr>
        <p:spPr>
          <a:xfrm>
            <a:off x="2144713" y="3644900"/>
            <a:ext cx="6532880" cy="398780"/>
          </a:xfrm>
          <a:prstGeom prst="rect">
            <a:avLst/>
          </a:prstGeom>
          <a:noFill/>
          <a:ln w="9525">
            <a:noFill/>
          </a:ln>
        </p:spPr>
        <p:txBody>
          <a:bodyPr wrap="none" anchor="t">
            <a:spAutoFit/>
          </a:bodyPr>
          <a:lstStyle/>
          <a:p>
            <a:r>
              <a:rPr lang="zh-CN" altLang="en-US" sz="2000" dirty="0">
                <a:latin typeface="Times New Roman" panose="02020603050405020304" pitchFamily="18" charset="0"/>
                <a:ea typeface="楷体_GB2312" pitchFamily="49" charset="-122"/>
              </a:rPr>
              <a:t>世界人口居前十位国家的人口数量（万人，</a:t>
            </a:r>
            <a:r>
              <a:rPr lang="en-US" altLang="zh-CN" sz="2000" dirty="0">
                <a:latin typeface="Times New Roman" panose="02020603050405020304" pitchFamily="18" charset="0"/>
                <a:ea typeface="楷体_GB2312" pitchFamily="49" charset="-122"/>
              </a:rPr>
              <a:t>2010</a:t>
            </a:r>
            <a:r>
              <a:rPr lang="zh-CN" altLang="en-US" sz="2000" dirty="0">
                <a:latin typeface="Times New Roman" panose="02020603050405020304" pitchFamily="18" charset="0"/>
                <a:ea typeface="楷体_GB2312" pitchFamily="49" charset="-122"/>
              </a:rPr>
              <a:t>年底）。</a:t>
            </a:r>
          </a:p>
        </p:txBody>
      </p:sp>
      <p:sp>
        <p:nvSpPr>
          <p:cNvPr id="324868" name="文本框 324867"/>
          <p:cNvSpPr txBox="1"/>
          <p:nvPr/>
        </p:nvSpPr>
        <p:spPr>
          <a:xfrm>
            <a:off x="3933825" y="2900363"/>
            <a:ext cx="5186363" cy="398780"/>
          </a:xfrm>
          <a:prstGeom prst="rect">
            <a:avLst/>
          </a:prstGeom>
          <a:noFill/>
          <a:ln w="9525">
            <a:noFill/>
          </a:ln>
        </p:spPr>
        <p:txBody>
          <a:bodyPr anchor="t">
            <a:spAutoFit/>
          </a:bodyPr>
          <a:lstStyle/>
          <a:p>
            <a:pPr>
              <a:spcBef>
                <a:spcPct val="50000"/>
              </a:spcBef>
            </a:pPr>
            <a:r>
              <a:rPr lang="zh-CN" altLang="en-US" sz="2000" b="1" dirty="0">
                <a:latin typeface="Arial" panose="020B0604020202020204" pitchFamily="34" charset="0"/>
                <a:ea typeface="宋体" panose="02010600030101010101" pitchFamily="2" charset="-122"/>
              </a:rPr>
              <a:t>阅读一组材料，归纳美国居民特征。</a:t>
            </a:r>
          </a:p>
        </p:txBody>
      </p:sp>
      <p:sp>
        <p:nvSpPr>
          <p:cNvPr id="324869" name="矩形 324868"/>
          <p:cNvSpPr/>
          <p:nvPr/>
        </p:nvSpPr>
        <p:spPr>
          <a:xfrm>
            <a:off x="2570163" y="2900363"/>
            <a:ext cx="933450" cy="457200"/>
          </a:xfrm>
          <a:prstGeom prst="rect">
            <a:avLst/>
          </a:prstGeom>
        </p:spPr>
        <p:txBody>
          <a:bodyPr wrap="none" fromWordArt="1">
            <a:prstTxWarp prst="textPlain">
              <a:avLst>
                <a:gd name="adj" fmla="val 50000"/>
              </a:avLst>
            </a:prstTxWarp>
            <a:normAutofit fontScale="75000" lnSpcReduction="10000"/>
          </a:bodyPr>
          <a:lstStyle/>
          <a:p>
            <a:pPr algn="ctr"/>
            <a:r>
              <a:rPr lang="zh-CN" altLang="en-US" sz="36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4617"/>
                                        </p:tgtEl>
                                        <p:attrNameLst>
                                          <p:attrName>style.visibility</p:attrName>
                                        </p:attrNameLst>
                                      </p:cBhvr>
                                      <p:to>
                                        <p:strVal val="visible"/>
                                      </p:to>
                                    </p:set>
                                    <p:animEffect transition="in" filter="blinds(horizontal)">
                                      <p:cBhvr>
                                        <p:cTn id="7" dur="500"/>
                                        <p:tgtEl>
                                          <p:spTgt spid="3246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4869"/>
                                        </p:tgtEl>
                                        <p:attrNameLst>
                                          <p:attrName>style.visibility</p:attrName>
                                        </p:attrNameLst>
                                      </p:cBhvr>
                                      <p:to>
                                        <p:strVal val="visible"/>
                                      </p:to>
                                    </p:set>
                                    <p:anim calcmode="lin" valueType="num">
                                      <p:cBhvr additive="base">
                                        <p:cTn id="12" dur="500" fill="hold"/>
                                        <p:tgtEl>
                                          <p:spTgt spid="324869"/>
                                        </p:tgtEl>
                                        <p:attrNameLst>
                                          <p:attrName>ppt_x</p:attrName>
                                        </p:attrNameLst>
                                      </p:cBhvr>
                                      <p:tavLst>
                                        <p:tav tm="0">
                                          <p:val>
                                            <p:strVal val="#ppt_x"/>
                                          </p:val>
                                        </p:tav>
                                        <p:tav tm="100000">
                                          <p:val>
                                            <p:strVal val="#ppt_x"/>
                                          </p:val>
                                        </p:tav>
                                      </p:tavLst>
                                    </p:anim>
                                    <p:anim calcmode="lin" valueType="num">
                                      <p:cBhvr additive="base">
                                        <p:cTn id="13" dur="500" fill="hold"/>
                                        <p:tgtEl>
                                          <p:spTgt spid="32486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24868"/>
                                        </p:tgtEl>
                                        <p:attrNameLst>
                                          <p:attrName>style.visibility</p:attrName>
                                        </p:attrNameLst>
                                      </p:cBhvr>
                                      <p:to>
                                        <p:strVal val="visible"/>
                                      </p:to>
                                    </p:set>
                                    <p:anim calcmode="lin" valueType="num">
                                      <p:cBhvr additive="base">
                                        <p:cTn id="17" dur="500" fill="hold"/>
                                        <p:tgtEl>
                                          <p:spTgt spid="324868"/>
                                        </p:tgtEl>
                                        <p:attrNameLst>
                                          <p:attrName>ppt_x</p:attrName>
                                        </p:attrNameLst>
                                      </p:cBhvr>
                                      <p:tavLst>
                                        <p:tav tm="0">
                                          <p:val>
                                            <p:strVal val="#ppt_x"/>
                                          </p:val>
                                        </p:tav>
                                        <p:tav tm="100000">
                                          <p:val>
                                            <p:strVal val="#ppt_x"/>
                                          </p:val>
                                        </p:tav>
                                      </p:tavLst>
                                    </p:anim>
                                    <p:anim calcmode="lin" valueType="num">
                                      <p:cBhvr additive="base">
                                        <p:cTn id="18" dur="500" fill="hold"/>
                                        <p:tgtEl>
                                          <p:spTgt spid="32486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3" presetClass="entr" presetSubtype="10" fill="hold" grpId="0" nodeType="afterEffect">
                                  <p:stCondLst>
                                    <p:cond delay="0"/>
                                  </p:stCondLst>
                                  <p:childTnLst>
                                    <p:set>
                                      <p:cBhvr>
                                        <p:cTn id="21" dur="1" fill="hold">
                                          <p:stCondLst>
                                            <p:cond delay="0"/>
                                          </p:stCondLst>
                                        </p:cTn>
                                        <p:tgtEl>
                                          <p:spTgt spid="324741"/>
                                        </p:tgtEl>
                                        <p:attrNameLst>
                                          <p:attrName>style.visibility</p:attrName>
                                        </p:attrNameLst>
                                      </p:cBhvr>
                                      <p:to>
                                        <p:strVal val="visible"/>
                                      </p:to>
                                    </p:set>
                                    <p:animEffect transition="in" filter="blinds(horizontal)">
                                      <p:cBhvr>
                                        <p:cTn id="22" dur="500"/>
                                        <p:tgtEl>
                                          <p:spTgt spid="324741"/>
                                        </p:tgtEl>
                                      </p:cBhvr>
                                    </p:animEffect>
                                  </p:childTnLst>
                                </p:cTn>
                              </p:par>
                            </p:childTnLst>
                          </p:cTn>
                        </p:par>
                        <p:par>
                          <p:cTn id="23" fill="hold">
                            <p:stCondLst>
                              <p:cond delay="1500"/>
                            </p:stCondLst>
                            <p:childTnLst>
                              <p:par>
                                <p:cTn id="24" presetID="3" presetClass="entr" presetSubtype="10" fill="hold" nodeType="afterEffect">
                                  <p:stCondLst>
                                    <p:cond delay="0"/>
                                  </p:stCondLst>
                                  <p:childTnLst>
                                    <p:set>
                                      <p:cBhvr>
                                        <p:cTn id="25" dur="1" fill="hold">
                                          <p:stCondLst>
                                            <p:cond delay="0"/>
                                          </p:stCondLst>
                                        </p:cTn>
                                        <p:tgtEl>
                                          <p:spTgt spid="324955"/>
                                        </p:tgtEl>
                                        <p:attrNameLst>
                                          <p:attrName>style.visibility</p:attrName>
                                        </p:attrNameLst>
                                      </p:cBhvr>
                                      <p:to>
                                        <p:strVal val="visible"/>
                                      </p:to>
                                    </p:set>
                                    <p:animEffect transition="in" filter="blinds(horizontal)">
                                      <p:cBhvr>
                                        <p:cTn id="26" dur="500"/>
                                        <p:tgtEl>
                                          <p:spTgt spid="324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7" grpId="0"/>
      <p:bldP spid="324741" grpId="0"/>
      <p:bldP spid="3248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5790" name="表格 325789"/>
          <p:cNvGraphicFramePr/>
          <p:nvPr/>
        </p:nvGraphicFramePr>
        <p:xfrm>
          <a:off x="2063750" y="1412875"/>
          <a:ext cx="7992745" cy="914400"/>
        </p:xfrm>
        <a:graphic>
          <a:graphicData uri="http://schemas.openxmlformats.org/drawingml/2006/table">
            <a:tbl>
              <a:tblPr/>
              <a:tblGrid>
                <a:gridCol w="1617980">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1654810">
                  <a:extLst>
                    <a:ext uri="{9D8B030D-6E8A-4147-A177-3AD203B41FA5}">
                      <a16:colId xmlns:a16="http://schemas.microsoft.com/office/drawing/2014/main" val="20002"/>
                    </a:ext>
                  </a:extLst>
                </a:gridCol>
                <a:gridCol w="1530350">
                  <a:extLst>
                    <a:ext uri="{9D8B030D-6E8A-4147-A177-3AD203B41FA5}">
                      <a16:colId xmlns:a16="http://schemas.microsoft.com/office/drawing/2014/main" val="20003"/>
                    </a:ext>
                  </a:extLst>
                </a:gridCol>
                <a:gridCol w="1532255">
                  <a:extLst>
                    <a:ext uri="{9D8B030D-6E8A-4147-A177-3AD203B41FA5}">
                      <a16:colId xmlns:a16="http://schemas.microsoft.com/office/drawing/2014/main" val="20004"/>
                    </a:ext>
                  </a:extLst>
                </a:gridCol>
              </a:tblGrid>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白人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拉美人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黑人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亚洲人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印第安人</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64%</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16.1%</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13.1%</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5%</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0.1%</a:t>
                      </a:r>
                      <a:endParaRPr lang="zh-CN" altLang="en-US" sz="2400" b="1">
                        <a:latin typeface="楷体_GB2312" pitchFamily="49" charset="-122"/>
                        <a:ea typeface="楷体_GB2312" pitchFamily="49"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25795" name="表格 325794"/>
          <p:cNvGraphicFramePr/>
          <p:nvPr/>
        </p:nvGraphicFramePr>
        <p:xfrm>
          <a:off x="1955800" y="3357563"/>
          <a:ext cx="8169275" cy="1371600"/>
        </p:xfrm>
        <a:graphic>
          <a:graphicData uri="http://schemas.openxmlformats.org/drawingml/2006/table">
            <a:tbl>
              <a:tblPr/>
              <a:tblGrid>
                <a:gridCol w="1692275">
                  <a:extLst>
                    <a:ext uri="{9D8B030D-6E8A-4147-A177-3AD203B41FA5}">
                      <a16:colId xmlns:a16="http://schemas.microsoft.com/office/drawing/2014/main" val="20000"/>
                    </a:ext>
                  </a:extLst>
                </a:gridCol>
                <a:gridCol w="2159000">
                  <a:extLst>
                    <a:ext uri="{9D8B030D-6E8A-4147-A177-3AD203B41FA5}">
                      <a16:colId xmlns:a16="http://schemas.microsoft.com/office/drawing/2014/main" val="20001"/>
                    </a:ext>
                  </a:extLst>
                </a:gridCol>
                <a:gridCol w="2159000">
                  <a:extLst>
                    <a:ext uri="{9D8B030D-6E8A-4147-A177-3AD203B41FA5}">
                      <a16:colId xmlns:a16="http://schemas.microsoft.com/office/drawing/2014/main" val="20002"/>
                    </a:ext>
                  </a:extLst>
                </a:gridCol>
                <a:gridCol w="2159000">
                  <a:extLst>
                    <a:ext uri="{9D8B030D-6E8A-4147-A177-3AD203B41FA5}">
                      <a16:colId xmlns:a16="http://schemas.microsoft.com/office/drawing/2014/main" val="20003"/>
                    </a:ext>
                  </a:extLst>
                </a:gridCol>
              </a:tblGrid>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项目</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东北地区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南部地区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西部地区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5612">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面积比例</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25.8%</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24.8%</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49.4%</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Times New Roman" panose="02020603050405020304" pitchFamily="18" charset="0"/>
                          <a:ea typeface="楷体_GB2312" pitchFamily="49" charset="-122"/>
                        </a:rPr>
                        <a:t>人口比例</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46.9%</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31.9%</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Times New Roman" panose="02020603050405020304" pitchFamily="18" charset="0"/>
                          <a:ea typeface="楷体_GB2312" pitchFamily="49" charset="-122"/>
                        </a:rPr>
                        <a:t>21.2%</a:t>
                      </a:r>
                      <a:endParaRPr lang="zh-CN" altLang="en-US" sz="2400" b="1">
                        <a:latin typeface="Times New Roman" panose="02020603050405020304" pitchFamily="18" charset="0"/>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25787" name="矩形 325786"/>
          <p:cNvSpPr/>
          <p:nvPr/>
        </p:nvSpPr>
        <p:spPr>
          <a:xfrm>
            <a:off x="1774825" y="4898073"/>
            <a:ext cx="7078980" cy="398780"/>
          </a:xfrm>
          <a:prstGeom prst="rect">
            <a:avLst/>
          </a:prstGeom>
          <a:noFill/>
          <a:ln w="9525">
            <a:noFill/>
          </a:ln>
        </p:spPr>
        <p:txBody>
          <a:bodyPr wrap="none" anchor="ctr">
            <a:spAutoFit/>
          </a:bodyPr>
          <a:lstStyle/>
          <a:p>
            <a:r>
              <a:rPr lang="zh-CN" altLang="en-US" sz="2000" b="1" dirty="0">
                <a:solidFill>
                  <a:srgbClr val="CC0000"/>
                </a:solidFill>
                <a:latin typeface="楷体_GB2312" pitchFamily="49" charset="-122"/>
                <a:ea typeface="楷体_GB2312" pitchFamily="49" charset="-122"/>
              </a:rPr>
              <a:t>注：美国人口中有</a:t>
            </a:r>
            <a:r>
              <a:rPr lang="en-US" altLang="zh-CN" sz="2000" b="1" dirty="0">
                <a:solidFill>
                  <a:srgbClr val="CC0000"/>
                </a:solidFill>
                <a:latin typeface="楷体_GB2312" pitchFamily="49" charset="-122"/>
                <a:ea typeface="楷体_GB2312" pitchFamily="49" charset="-122"/>
              </a:rPr>
              <a:t>81%</a:t>
            </a:r>
            <a:r>
              <a:rPr lang="zh-CN" altLang="en-US" sz="2000" b="1" dirty="0">
                <a:solidFill>
                  <a:srgbClr val="CC0000"/>
                </a:solidFill>
                <a:latin typeface="楷体_GB2312" pitchFamily="49" charset="-122"/>
                <a:ea typeface="楷体_GB2312" pitchFamily="49" charset="-122"/>
              </a:rPr>
              <a:t>居住在大城市，</a:t>
            </a:r>
            <a:r>
              <a:rPr lang="en-US" altLang="zh-CN" sz="2000" b="1" dirty="0">
                <a:solidFill>
                  <a:srgbClr val="CC0000"/>
                </a:solidFill>
                <a:latin typeface="楷体_GB2312" pitchFamily="49" charset="-122"/>
                <a:ea typeface="楷体_GB2312" pitchFamily="49" charset="-122"/>
              </a:rPr>
              <a:t>19%</a:t>
            </a:r>
            <a:r>
              <a:rPr lang="zh-CN" altLang="en-US" sz="2000" b="1" dirty="0">
                <a:solidFill>
                  <a:srgbClr val="CC0000"/>
                </a:solidFill>
                <a:latin typeface="楷体_GB2312" pitchFamily="49" charset="-122"/>
                <a:ea typeface="楷体_GB2312" pitchFamily="49" charset="-122"/>
              </a:rPr>
              <a:t>居住农村和小城镇。</a:t>
            </a:r>
            <a:r>
              <a:rPr lang="zh-CN" altLang="en-US" b="1" dirty="0">
                <a:latin typeface="Times New Roman" panose="02020603050405020304" pitchFamily="18" charset="0"/>
                <a:ea typeface="楷体_GB2312" pitchFamily="49" charset="-122"/>
              </a:rPr>
              <a:t> </a:t>
            </a:r>
          </a:p>
        </p:txBody>
      </p:sp>
      <p:sp>
        <p:nvSpPr>
          <p:cNvPr id="50220" name="矩形 325787"/>
          <p:cNvSpPr/>
          <p:nvPr/>
        </p:nvSpPr>
        <p:spPr>
          <a:xfrm>
            <a:off x="1992313" y="908050"/>
            <a:ext cx="4519930" cy="398780"/>
          </a:xfrm>
          <a:prstGeom prst="rect">
            <a:avLst/>
          </a:prstGeom>
          <a:noFill/>
          <a:ln w="9525">
            <a:noFill/>
          </a:ln>
        </p:spPr>
        <p:txBody>
          <a:bodyPr wrap="none" anchor="t">
            <a:spAutoFit/>
          </a:bodyPr>
          <a:lstStyle/>
          <a:p>
            <a:r>
              <a:rPr lang="zh-CN" altLang="en-US" sz="2000" b="1" dirty="0">
                <a:latin typeface="Times New Roman" panose="02020603050405020304" pitchFamily="18" charset="0"/>
                <a:ea typeface="楷体_GB2312" pitchFamily="49" charset="-122"/>
              </a:rPr>
              <a:t>美国部分种族的人口比例（</a:t>
            </a:r>
            <a:r>
              <a:rPr lang="en-US" altLang="zh-CN" sz="2000" b="1" dirty="0">
                <a:latin typeface="Times New Roman" panose="02020603050405020304" pitchFamily="18" charset="0"/>
                <a:ea typeface="楷体_GB2312" pitchFamily="49" charset="-122"/>
              </a:rPr>
              <a:t>2010</a:t>
            </a:r>
            <a:r>
              <a:rPr lang="zh-CN" altLang="en-US" sz="2000" b="1" dirty="0">
                <a:latin typeface="Times New Roman" panose="02020603050405020304" pitchFamily="18" charset="0"/>
                <a:ea typeface="楷体_GB2312" pitchFamily="49" charset="-122"/>
              </a:rPr>
              <a:t>年）。</a:t>
            </a:r>
          </a:p>
        </p:txBody>
      </p:sp>
      <p:sp>
        <p:nvSpPr>
          <p:cNvPr id="325791" name="矩形 325790"/>
          <p:cNvSpPr/>
          <p:nvPr/>
        </p:nvSpPr>
        <p:spPr>
          <a:xfrm>
            <a:off x="2036763" y="2278063"/>
            <a:ext cx="7875587" cy="937260"/>
          </a:xfrm>
          <a:prstGeom prst="rect">
            <a:avLst/>
          </a:prstGeom>
          <a:noFill/>
          <a:ln w="9525">
            <a:noFill/>
          </a:ln>
        </p:spPr>
        <p:txBody>
          <a:bodyPr anchor="t">
            <a:spAutoFit/>
          </a:bodyPr>
          <a:lstStyle/>
          <a:p>
            <a:pPr>
              <a:lnSpc>
                <a:spcPct val="125000"/>
              </a:lnSpc>
            </a:pPr>
            <a:r>
              <a:rPr lang="zh-CN" altLang="en-US" sz="2400" b="1" dirty="0">
                <a:solidFill>
                  <a:srgbClr val="CC0000"/>
                </a:solidFill>
                <a:latin typeface="楷体_GB2312" pitchFamily="49" charset="-122"/>
                <a:ea typeface="楷体_GB2312" pitchFamily="49" charset="-122"/>
              </a:rPr>
              <a:t>注：美国华人已超过</a:t>
            </a:r>
            <a:r>
              <a:rPr lang="en-US" altLang="zh-CN" sz="2400" b="1" dirty="0">
                <a:solidFill>
                  <a:srgbClr val="CC0000"/>
                </a:solidFill>
                <a:latin typeface="楷体_GB2312" pitchFamily="49" charset="-122"/>
                <a:ea typeface="楷体_GB2312" pitchFamily="49" charset="-122"/>
              </a:rPr>
              <a:t>300</a:t>
            </a:r>
            <a:r>
              <a:rPr lang="zh-CN" altLang="en-US" sz="2400" b="1" dirty="0">
                <a:solidFill>
                  <a:srgbClr val="CC0000"/>
                </a:solidFill>
                <a:latin typeface="楷体_GB2312" pitchFamily="49" charset="-122"/>
                <a:ea typeface="楷体_GB2312" pitchFamily="49" charset="-122"/>
              </a:rPr>
              <a:t>万，占全国人口的</a:t>
            </a:r>
            <a:r>
              <a:rPr lang="en-US" altLang="zh-CN" sz="2400" b="1" dirty="0">
                <a:solidFill>
                  <a:srgbClr val="CC0000"/>
                </a:solidFill>
                <a:latin typeface="楷体_GB2312" pitchFamily="49" charset="-122"/>
                <a:ea typeface="楷体_GB2312" pitchFamily="49" charset="-122"/>
              </a:rPr>
              <a:t>1%</a:t>
            </a:r>
            <a:r>
              <a:rPr lang="zh-CN" altLang="en-US" sz="2400" b="1" dirty="0">
                <a:solidFill>
                  <a:srgbClr val="CC0000"/>
                </a:solidFill>
                <a:latin typeface="楷体_GB2312" pitchFamily="49" charset="-122"/>
                <a:ea typeface="楷体_GB2312" pitchFamily="49" charset="-122"/>
              </a:rPr>
              <a:t>。</a:t>
            </a:r>
          </a:p>
          <a:p>
            <a:pPr>
              <a:lnSpc>
                <a:spcPct val="125000"/>
              </a:lnSpc>
            </a:pPr>
            <a:r>
              <a:rPr lang="zh-CN" altLang="en-US" sz="2000" b="1" dirty="0">
                <a:latin typeface="Times New Roman" panose="02020603050405020304" pitchFamily="18" charset="0"/>
                <a:ea typeface="楷体_GB2312" pitchFamily="49" charset="-122"/>
              </a:rPr>
              <a:t>美国各地区人口分布状况。</a:t>
            </a:r>
          </a:p>
        </p:txBody>
      </p:sp>
      <p:sp>
        <p:nvSpPr>
          <p:cNvPr id="325796" name="矩形 325795"/>
          <p:cNvSpPr/>
          <p:nvPr/>
        </p:nvSpPr>
        <p:spPr>
          <a:xfrm>
            <a:off x="858520" y="5368290"/>
            <a:ext cx="10541000" cy="1198880"/>
          </a:xfrm>
          <a:prstGeom prst="rect">
            <a:avLst/>
          </a:prstGeom>
          <a:solidFill>
            <a:srgbClr val="FFFF99"/>
          </a:solidFill>
          <a:ln w="9525" cap="flat" cmpd="sng">
            <a:solidFill>
              <a:schemeClr val="accent2"/>
            </a:solidFill>
            <a:prstDash val="solid"/>
            <a:miter/>
            <a:headEnd type="none" w="med" len="med"/>
            <a:tailEnd type="none" w="med" len="med"/>
          </a:ln>
        </p:spPr>
        <p:txBody>
          <a:bodyPr wrap="square" anchor="ctr">
            <a:spAutoFit/>
          </a:bodyPr>
          <a:lstStyle/>
          <a:p>
            <a:r>
              <a:rPr lang="en-US" altLang="zh-CN" sz="2400" b="1" dirty="0">
                <a:latin typeface="黑体" panose="02010609060101010101" pitchFamily="2" charset="-122"/>
                <a:ea typeface="黑体" panose="02010609060101010101" pitchFamily="2" charset="-122"/>
              </a:rPr>
              <a:t>    </a:t>
            </a:r>
            <a:r>
              <a:rPr lang="zh-CN" altLang="en-US" sz="2400" b="1" dirty="0">
                <a:latin typeface="黑体" panose="02010609060101010101" pitchFamily="2" charset="-122"/>
                <a:ea typeface="黑体" panose="02010609060101010101" pitchFamily="2" charset="-122"/>
              </a:rPr>
              <a:t>美国人口</a:t>
            </a:r>
            <a:r>
              <a:rPr lang="en-US" altLang="zh-CN" sz="2400" b="1" dirty="0">
                <a:latin typeface="黑体" panose="02010609060101010101" pitchFamily="2" charset="-122"/>
                <a:ea typeface="黑体" panose="02010609060101010101" pitchFamily="2" charset="-122"/>
              </a:rPr>
              <a:t>3.07</a:t>
            </a:r>
            <a:r>
              <a:rPr lang="zh-CN" altLang="en-US" sz="2400" b="1" dirty="0">
                <a:latin typeface="黑体" panose="02010609060101010101" pitchFamily="2" charset="-122"/>
                <a:ea typeface="黑体" panose="02010609060101010101" pitchFamily="2" charset="-122"/>
              </a:rPr>
              <a:t>亿，居世界第</a:t>
            </a:r>
            <a:r>
              <a:rPr lang="en-US" altLang="zh-CN" sz="2400" b="1" dirty="0">
                <a:latin typeface="黑体" panose="02010609060101010101" pitchFamily="2" charset="-122"/>
                <a:ea typeface="黑体" panose="02010609060101010101" pitchFamily="2" charset="-122"/>
              </a:rPr>
              <a:t>3</a:t>
            </a:r>
            <a:r>
              <a:rPr lang="zh-CN" altLang="en-US" sz="2400" b="1" dirty="0">
                <a:latin typeface="黑体" panose="02010609060101010101" pitchFamily="2" charset="-122"/>
                <a:ea typeface="黑体" panose="02010609060101010101" pitchFamily="2" charset="-122"/>
              </a:rPr>
              <a:t>位；居民大部分是欧洲移民的后裔；沿海平原和东北部的五大湖附近人口密集，西部高原山地人口稀疏；美国城市化水平高。 </a:t>
            </a: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5791">
                                            <p:txEl>
                                              <p:pRg st="1" end="1"/>
                                            </p:txEl>
                                          </p:spTgt>
                                        </p:tgtEl>
                                        <p:attrNameLst>
                                          <p:attrName>style.visibility</p:attrName>
                                        </p:attrNameLst>
                                      </p:cBhvr>
                                      <p:to>
                                        <p:strVal val="visible"/>
                                      </p:to>
                                    </p:set>
                                    <p:anim calcmode="lin" valueType="num">
                                      <p:cBhvr additive="base">
                                        <p:cTn id="7" dur="500" fill="hold"/>
                                        <p:tgtEl>
                                          <p:spTgt spid="3257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5791">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325795"/>
                                        </p:tgtEl>
                                        <p:attrNameLst>
                                          <p:attrName>style.visibility</p:attrName>
                                        </p:attrNameLst>
                                      </p:cBhvr>
                                      <p:to>
                                        <p:strVal val="visible"/>
                                      </p:to>
                                    </p:set>
                                    <p:animEffect transition="in" filter="blinds(horizontal)">
                                      <p:cBhvr>
                                        <p:cTn id="12" dur="500"/>
                                        <p:tgtEl>
                                          <p:spTgt spid="325795"/>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325787"/>
                                        </p:tgtEl>
                                        <p:attrNameLst>
                                          <p:attrName>style.visibility</p:attrName>
                                        </p:attrNameLst>
                                      </p:cBhvr>
                                      <p:to>
                                        <p:strVal val="visible"/>
                                      </p:to>
                                    </p:set>
                                    <p:animEffect transition="in" filter="blinds(horizontal)">
                                      <p:cBhvr>
                                        <p:cTn id="16" dur="500"/>
                                        <p:tgtEl>
                                          <p:spTgt spid="32578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25796"/>
                                        </p:tgtEl>
                                        <p:attrNameLst>
                                          <p:attrName>style.visibility</p:attrName>
                                        </p:attrNameLst>
                                      </p:cBhvr>
                                      <p:to>
                                        <p:strVal val="visible"/>
                                      </p:to>
                                    </p:set>
                                    <p:animEffect transition="in" filter="blinds(horizontal)">
                                      <p:cBhvr>
                                        <p:cTn id="21" dur="500"/>
                                        <p:tgtEl>
                                          <p:spTgt spid="325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787" grpId="0"/>
      <p:bldP spid="325796"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文本框 338947"/>
          <p:cNvSpPr txBox="1"/>
          <p:nvPr/>
        </p:nvSpPr>
        <p:spPr>
          <a:xfrm>
            <a:off x="991235" y="336550"/>
            <a:ext cx="3024188" cy="521970"/>
          </a:xfrm>
          <a:prstGeom prst="rect">
            <a:avLst/>
          </a:prstGeom>
          <a:noFill/>
          <a:ln w="9525">
            <a:noFill/>
          </a:ln>
        </p:spPr>
        <p:txBody>
          <a:bodyPr anchor="t">
            <a:spAutoFit/>
          </a:bodyPr>
          <a:lstStyle/>
          <a:p>
            <a:pPr>
              <a:spcBef>
                <a:spcPct val="50000"/>
              </a:spcBef>
            </a:pPr>
            <a:r>
              <a:rPr lang="zh-CN" altLang="en-US" sz="2800" dirty="0">
                <a:solidFill>
                  <a:srgbClr val="FF0000"/>
                </a:solidFill>
                <a:latin typeface="Arial" panose="020B0604020202020204" pitchFamily="34" charset="0"/>
                <a:ea typeface="微软雅黑" panose="020B0503020204020204" charset="-122"/>
              </a:rPr>
              <a:t>（二）主要城市</a:t>
            </a:r>
          </a:p>
        </p:txBody>
      </p:sp>
      <p:pic>
        <p:nvPicPr>
          <p:cNvPr id="338951" name="图片 338950" descr="8-48"/>
          <p:cNvPicPr>
            <a:picLocks noChangeAspect="1"/>
          </p:cNvPicPr>
          <p:nvPr/>
        </p:nvPicPr>
        <p:blipFill>
          <a:blip r:embed="rId2"/>
          <a:srcRect b="6691"/>
          <a:stretch>
            <a:fillRect/>
          </a:stretch>
        </p:blipFill>
        <p:spPr>
          <a:xfrm>
            <a:off x="1567815" y="915670"/>
            <a:ext cx="9749155" cy="56699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8951"/>
                                        </p:tgtEl>
                                        <p:attrNameLst>
                                          <p:attrName>style.visibility</p:attrName>
                                        </p:attrNameLst>
                                      </p:cBhvr>
                                      <p:to>
                                        <p:strVal val="visible"/>
                                      </p:to>
                                    </p:set>
                                    <p:animEffect transition="in" filter="blinds(horizontal)">
                                      <p:cBhvr>
                                        <p:cTn id="7" dur="500"/>
                                        <p:tgtEl>
                                          <p:spTgt spid="338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75" name="组合 296974"/>
          <p:cNvGrpSpPr/>
          <p:nvPr/>
        </p:nvGrpSpPr>
        <p:grpSpPr>
          <a:xfrm>
            <a:off x="4006850" y="2260600"/>
            <a:ext cx="6321425" cy="4481513"/>
            <a:chOff x="1564" y="1424"/>
            <a:chExt cx="3982" cy="2823"/>
          </a:xfrm>
        </p:grpSpPr>
        <p:pic>
          <p:nvPicPr>
            <p:cNvPr id="16386" name="图片 296965" descr="美国的组成和地理位置"/>
            <p:cNvPicPr>
              <a:picLocks noChangeAspect="1"/>
            </p:cNvPicPr>
            <p:nvPr/>
          </p:nvPicPr>
          <p:blipFill>
            <a:blip r:embed="rId2">
              <a:clrChange>
                <a:clrFrom>
                  <a:srgbClr val="FFFFFF"/>
                </a:clrFrom>
                <a:clrTo>
                  <a:srgbClr val="FFFFFF">
                    <a:alpha val="0"/>
                  </a:srgbClr>
                </a:clrTo>
              </a:clrChange>
            </a:blip>
            <a:stretch>
              <a:fillRect/>
            </a:stretch>
          </p:blipFill>
          <p:spPr>
            <a:xfrm>
              <a:off x="1610" y="1424"/>
              <a:ext cx="3936" cy="2823"/>
            </a:xfrm>
            <a:prstGeom prst="rect">
              <a:avLst/>
            </a:prstGeom>
            <a:noFill/>
            <a:ln w="9525">
              <a:noFill/>
            </a:ln>
          </p:spPr>
        </p:pic>
        <p:sp>
          <p:nvSpPr>
            <p:cNvPr id="16387" name="文本框 296969"/>
            <p:cNvSpPr txBox="1"/>
            <p:nvPr/>
          </p:nvSpPr>
          <p:spPr>
            <a:xfrm>
              <a:off x="3334" y="2886"/>
              <a:ext cx="907" cy="212"/>
            </a:xfrm>
            <a:prstGeom prst="rect">
              <a:avLst/>
            </a:prstGeom>
            <a:noFill/>
            <a:ln w="9525">
              <a:noFill/>
            </a:ln>
          </p:spPr>
          <p:txBody>
            <a:bodyPr anchor="t">
              <a:spAutoFit/>
            </a:bodyPr>
            <a:lstStyle/>
            <a:p>
              <a:pPr algn="ctr">
                <a:spcBef>
                  <a:spcPct val="50000"/>
                </a:spcBef>
              </a:pPr>
              <a:r>
                <a:rPr lang="zh-CN" altLang="en-US" sz="1600" dirty="0">
                  <a:solidFill>
                    <a:srgbClr val="3333FF"/>
                  </a:solidFill>
                  <a:latin typeface="Arial" panose="020B0604020202020204" pitchFamily="34" charset="0"/>
                  <a:ea typeface="黑体" panose="02010609060101010101" pitchFamily="2" charset="-122"/>
                </a:rPr>
                <a:t>加    拿   大</a:t>
              </a:r>
            </a:p>
          </p:txBody>
        </p:sp>
        <p:sp>
          <p:nvSpPr>
            <p:cNvPr id="16388" name="文本框 296970"/>
            <p:cNvSpPr txBox="1"/>
            <p:nvPr/>
          </p:nvSpPr>
          <p:spPr>
            <a:xfrm rot="845544">
              <a:off x="1564" y="2251"/>
              <a:ext cx="726" cy="212"/>
            </a:xfrm>
            <a:prstGeom prst="rect">
              <a:avLst/>
            </a:prstGeom>
            <a:noFill/>
            <a:ln w="9525">
              <a:noFill/>
            </a:ln>
          </p:spPr>
          <p:txBody>
            <a:bodyPr anchor="t">
              <a:spAutoFit/>
            </a:bodyPr>
            <a:lstStyle/>
            <a:p>
              <a:pPr algn="ctr">
                <a:spcBef>
                  <a:spcPct val="50000"/>
                </a:spcBef>
              </a:pPr>
              <a:r>
                <a:rPr lang="zh-CN" altLang="en-US" sz="1600" dirty="0">
                  <a:solidFill>
                    <a:srgbClr val="3333FF"/>
                  </a:solidFill>
                  <a:latin typeface="Arial" panose="020B0604020202020204" pitchFamily="34" charset="0"/>
                  <a:ea typeface="黑体" panose="02010609060101010101" pitchFamily="2" charset="-122"/>
                </a:rPr>
                <a:t>俄罗斯</a:t>
              </a:r>
            </a:p>
          </p:txBody>
        </p:sp>
        <p:sp>
          <p:nvSpPr>
            <p:cNvPr id="16389" name="文本框 296971"/>
            <p:cNvSpPr txBox="1"/>
            <p:nvPr/>
          </p:nvSpPr>
          <p:spPr>
            <a:xfrm rot="2510379">
              <a:off x="3453" y="3940"/>
              <a:ext cx="499" cy="212"/>
            </a:xfrm>
            <a:prstGeom prst="rect">
              <a:avLst/>
            </a:prstGeom>
            <a:noFill/>
            <a:ln w="9525">
              <a:noFill/>
            </a:ln>
          </p:spPr>
          <p:txBody>
            <a:bodyPr wrap="none" anchor="t">
              <a:spAutoFit/>
            </a:bodyPr>
            <a:lstStyle/>
            <a:p>
              <a:pPr algn="ctr">
                <a:spcBef>
                  <a:spcPct val="50000"/>
                </a:spcBef>
              </a:pPr>
              <a:r>
                <a:rPr lang="zh-CN" altLang="en-US" sz="1600" dirty="0">
                  <a:solidFill>
                    <a:srgbClr val="3333FF"/>
                  </a:solidFill>
                  <a:latin typeface="Arial" panose="020B0604020202020204" pitchFamily="34" charset="0"/>
                  <a:ea typeface="黑体" panose="02010609060101010101" pitchFamily="2" charset="-122"/>
                </a:rPr>
                <a:t>墨西哥</a:t>
              </a:r>
            </a:p>
          </p:txBody>
        </p:sp>
        <p:sp>
          <p:nvSpPr>
            <p:cNvPr id="16390" name="文本框 296973"/>
            <p:cNvSpPr txBox="1"/>
            <p:nvPr/>
          </p:nvSpPr>
          <p:spPr>
            <a:xfrm rot="-1315858">
              <a:off x="4606" y="1752"/>
              <a:ext cx="270" cy="589"/>
            </a:xfrm>
            <a:prstGeom prst="rect">
              <a:avLst/>
            </a:prstGeom>
            <a:noFill/>
            <a:ln w="9525">
              <a:noFill/>
            </a:ln>
          </p:spPr>
          <p:txBody>
            <a:bodyPr vert="eaVert" anchor="t">
              <a:spAutoFit/>
            </a:bodyPr>
            <a:lstStyle/>
            <a:p>
              <a:pPr>
                <a:spcBef>
                  <a:spcPct val="50000"/>
                </a:spcBef>
              </a:pPr>
              <a:r>
                <a:rPr lang="zh-CN" altLang="en-US" sz="1600" dirty="0">
                  <a:solidFill>
                    <a:srgbClr val="3333FF"/>
                  </a:solidFill>
                  <a:latin typeface="Arial" panose="020B0604020202020204" pitchFamily="34" charset="0"/>
                  <a:ea typeface="黑体" panose="02010609060101010101" pitchFamily="2" charset="-122"/>
                </a:rPr>
                <a:t>格陵兰岛</a:t>
              </a:r>
            </a:p>
          </p:txBody>
        </p:sp>
      </p:grpSp>
      <p:sp>
        <p:nvSpPr>
          <p:cNvPr id="16391" name="文本框 296963"/>
          <p:cNvSpPr txBox="1"/>
          <p:nvPr/>
        </p:nvSpPr>
        <p:spPr>
          <a:xfrm>
            <a:off x="2279650" y="908050"/>
            <a:ext cx="3384550" cy="583565"/>
          </a:xfrm>
          <a:prstGeom prst="rect">
            <a:avLst/>
          </a:prstGeom>
          <a:noFill/>
          <a:ln w="9525">
            <a:noFill/>
          </a:ln>
        </p:spPr>
        <p:txBody>
          <a:bodyPr anchor="t">
            <a:spAutoFit/>
          </a:bodyPr>
          <a:lstStyle/>
          <a:p>
            <a:pPr>
              <a:spcBef>
                <a:spcPct val="50000"/>
              </a:spcBef>
            </a:pPr>
            <a:r>
              <a:rPr lang="zh-CN" altLang="en-US" sz="3200" dirty="0">
                <a:solidFill>
                  <a:srgbClr val="FF0000"/>
                </a:solidFill>
                <a:latin typeface="Arial" panose="020B0604020202020204" pitchFamily="34" charset="0"/>
                <a:ea typeface="微软雅黑" panose="020B0503020204020204" charset="-122"/>
              </a:rPr>
              <a:t>一、领土组成</a:t>
            </a:r>
          </a:p>
        </p:txBody>
      </p:sp>
      <p:sp>
        <p:nvSpPr>
          <p:cNvPr id="296965" name="文本框 296964"/>
          <p:cNvSpPr txBox="1"/>
          <p:nvPr/>
        </p:nvSpPr>
        <p:spPr>
          <a:xfrm>
            <a:off x="2135188" y="1614488"/>
            <a:ext cx="3816350" cy="521970"/>
          </a:xfrm>
          <a:prstGeom prst="rect">
            <a:avLst/>
          </a:prstGeom>
          <a:noFill/>
          <a:ln w="9525">
            <a:noFill/>
          </a:ln>
        </p:spPr>
        <p:txBody>
          <a:bodyPr anchor="t">
            <a:spAutoFit/>
          </a:bodyPr>
          <a:lstStyle/>
          <a:p>
            <a:pPr>
              <a:spcBef>
                <a:spcPct val="50000"/>
              </a:spcBef>
            </a:pPr>
            <a:r>
              <a:rPr lang="zh-CN" altLang="en-US" sz="2800" dirty="0">
                <a:solidFill>
                  <a:schemeClr val="accent2"/>
                </a:solidFill>
                <a:latin typeface="Arial" panose="020B0604020202020204" pitchFamily="34" charset="0"/>
                <a:ea typeface="黑体" panose="02010609060101010101" pitchFamily="2" charset="-122"/>
              </a:rPr>
              <a:t>（一）三个组成部分</a:t>
            </a:r>
          </a:p>
        </p:txBody>
      </p:sp>
      <p:sp>
        <p:nvSpPr>
          <p:cNvPr id="296967" name="线形标注 1 296966"/>
          <p:cNvSpPr/>
          <p:nvPr/>
        </p:nvSpPr>
        <p:spPr>
          <a:xfrm>
            <a:off x="2412048" y="3978275"/>
            <a:ext cx="1097279" cy="368299"/>
          </a:xfrm>
          <a:prstGeom prst="borderCallout1">
            <a:avLst>
              <a:gd name="adj1" fmla="val 24491"/>
              <a:gd name="adj2" fmla="val 105370"/>
              <a:gd name="adj3" fmla="val 359523"/>
              <a:gd name="adj4" fmla="val 369241"/>
            </a:avLst>
          </a:prstGeom>
          <a:solidFill>
            <a:srgbClr val="FFFF00"/>
          </a:solidFill>
          <a:ln w="19050" cap="flat" cmpd="sng">
            <a:solidFill>
              <a:schemeClr val="tx1"/>
            </a:solidFill>
            <a:prstDash val="solid"/>
            <a:miter/>
            <a:headEnd type="none" w="med" len="med"/>
            <a:tailEnd type="none" w="med" len="med"/>
          </a:ln>
        </p:spPr>
        <p:txBody>
          <a:bodyPr wrap="none" anchor="t">
            <a:spAutoFit/>
          </a:bodyPr>
          <a:lstStyle/>
          <a:p>
            <a:pPr algn="ctr"/>
            <a:r>
              <a:rPr lang="zh-CN" altLang="en-US" dirty="0">
                <a:latin typeface="Arial" panose="020B0604020202020204" pitchFamily="34" charset="0"/>
                <a:ea typeface="宋体" panose="02010600030101010101" pitchFamily="2" charset="-122"/>
              </a:rPr>
              <a:t>美国本土</a:t>
            </a:r>
          </a:p>
        </p:txBody>
      </p:sp>
      <p:sp>
        <p:nvSpPr>
          <p:cNvPr id="296968" name="线形标注 1 296967"/>
          <p:cNvSpPr/>
          <p:nvPr/>
        </p:nvSpPr>
        <p:spPr>
          <a:xfrm>
            <a:off x="2446973" y="2781300"/>
            <a:ext cx="1097279" cy="368299"/>
          </a:xfrm>
          <a:prstGeom prst="borderCallout1">
            <a:avLst>
              <a:gd name="adj1" fmla="val 24000"/>
              <a:gd name="adj2" fmla="val 105333"/>
              <a:gd name="adj3" fmla="val 292667"/>
              <a:gd name="adj4" fmla="val 244333"/>
            </a:avLst>
          </a:prstGeom>
          <a:solidFill>
            <a:srgbClr val="FFFF00"/>
          </a:solidFill>
          <a:ln w="19050" cap="flat" cmpd="sng">
            <a:solidFill>
              <a:schemeClr val="tx1"/>
            </a:solidFill>
            <a:prstDash val="solid"/>
            <a:miter/>
            <a:headEnd type="none" w="med" len="med"/>
            <a:tailEnd type="none" w="med" len="med"/>
          </a:ln>
        </p:spPr>
        <p:txBody>
          <a:bodyPr wrap="none" anchor="t">
            <a:spAutoFit/>
          </a:bodyPr>
          <a:lstStyle/>
          <a:p>
            <a:pPr algn="ctr"/>
            <a:r>
              <a:rPr lang="zh-CN" altLang="en-US" dirty="0">
                <a:latin typeface="Arial" panose="020B0604020202020204" pitchFamily="34" charset="0"/>
                <a:ea typeface="宋体" panose="02010600030101010101" pitchFamily="2" charset="-122"/>
              </a:rPr>
              <a:t>阿拉斯加</a:t>
            </a:r>
          </a:p>
        </p:txBody>
      </p:sp>
      <p:sp>
        <p:nvSpPr>
          <p:cNvPr id="296969" name="线形标注 1 296968"/>
          <p:cNvSpPr/>
          <p:nvPr/>
        </p:nvSpPr>
        <p:spPr>
          <a:xfrm>
            <a:off x="2438242" y="5257800"/>
            <a:ext cx="1122680" cy="368299"/>
          </a:xfrm>
          <a:prstGeom prst="borderCallout1">
            <a:avLst>
              <a:gd name="adj1" fmla="val 24000"/>
              <a:gd name="adj2" fmla="val 105222"/>
              <a:gd name="adj3" fmla="val 246000"/>
              <a:gd name="adj4" fmla="val 198583"/>
            </a:avLst>
          </a:prstGeom>
          <a:solidFill>
            <a:srgbClr val="FFFF00"/>
          </a:solidFill>
          <a:ln w="19050" cap="flat" cmpd="sng">
            <a:solidFill>
              <a:schemeClr val="tx1"/>
            </a:solidFill>
            <a:prstDash val="solid"/>
            <a:miter/>
            <a:headEnd type="none" w="med" len="med"/>
            <a:tailEnd type="none" w="med" len="med"/>
          </a:ln>
        </p:spPr>
        <p:txBody>
          <a:bodyPr wrap="none" anchor="t">
            <a:spAutoFit/>
          </a:bodyPr>
          <a:lstStyle/>
          <a:p>
            <a:pPr algn="ctr"/>
            <a:r>
              <a:rPr lang="zh-CN" altLang="en-US" dirty="0">
                <a:latin typeface="Arial" panose="020B0604020202020204" pitchFamily="34" charset="0"/>
                <a:ea typeface="宋体" panose="02010600030101010101" pitchFamily="2" charset="-122"/>
              </a:rPr>
              <a:t>夏  威  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6965"/>
                                        </p:tgtEl>
                                        <p:attrNameLst>
                                          <p:attrName>style.visibility</p:attrName>
                                        </p:attrNameLst>
                                      </p:cBhvr>
                                      <p:to>
                                        <p:strVal val="visible"/>
                                      </p:to>
                                    </p:set>
                                    <p:anim calcmode="lin" valueType="num">
                                      <p:cBhvr additive="base">
                                        <p:cTn id="7" dur="500" fill="hold"/>
                                        <p:tgtEl>
                                          <p:spTgt spid="296965"/>
                                        </p:tgtEl>
                                        <p:attrNameLst>
                                          <p:attrName>ppt_x</p:attrName>
                                        </p:attrNameLst>
                                      </p:cBhvr>
                                      <p:tavLst>
                                        <p:tav tm="0">
                                          <p:val>
                                            <p:strVal val="#ppt_x"/>
                                          </p:val>
                                        </p:tav>
                                        <p:tav tm="100000">
                                          <p:val>
                                            <p:strVal val="#ppt_x"/>
                                          </p:val>
                                        </p:tav>
                                      </p:tavLst>
                                    </p:anim>
                                    <p:anim calcmode="lin" valueType="num">
                                      <p:cBhvr additive="base">
                                        <p:cTn id="8" dur="500" fill="hold"/>
                                        <p:tgtEl>
                                          <p:spTgt spid="29696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96975"/>
                                        </p:tgtEl>
                                        <p:attrNameLst>
                                          <p:attrName>style.visibility</p:attrName>
                                        </p:attrNameLst>
                                      </p:cBhvr>
                                      <p:to>
                                        <p:strVal val="visible"/>
                                      </p:to>
                                    </p:set>
                                    <p:animEffect transition="in" filter="blinds(horizontal)">
                                      <p:cBhvr>
                                        <p:cTn id="12" dur="500"/>
                                        <p:tgtEl>
                                          <p:spTgt spid="2969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6967"/>
                                        </p:tgtEl>
                                        <p:attrNameLst>
                                          <p:attrName>style.visibility</p:attrName>
                                        </p:attrNameLst>
                                      </p:cBhvr>
                                      <p:to>
                                        <p:strVal val="visible"/>
                                      </p:to>
                                    </p:set>
                                    <p:animEffect transition="in" filter="wipe(left)">
                                      <p:cBhvr>
                                        <p:cTn id="17" dur="500"/>
                                        <p:tgtEl>
                                          <p:spTgt spid="2969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6968"/>
                                        </p:tgtEl>
                                        <p:attrNameLst>
                                          <p:attrName>style.visibility</p:attrName>
                                        </p:attrNameLst>
                                      </p:cBhvr>
                                      <p:to>
                                        <p:strVal val="visible"/>
                                      </p:to>
                                    </p:set>
                                    <p:animEffect transition="in" filter="wipe(left)">
                                      <p:cBhvr>
                                        <p:cTn id="22" dur="500"/>
                                        <p:tgtEl>
                                          <p:spTgt spid="2969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6969"/>
                                        </p:tgtEl>
                                        <p:attrNameLst>
                                          <p:attrName>style.visibility</p:attrName>
                                        </p:attrNameLst>
                                      </p:cBhvr>
                                      <p:to>
                                        <p:strVal val="visible"/>
                                      </p:to>
                                    </p:set>
                                    <p:animEffect transition="in" filter="wipe(left)">
                                      <p:cBhvr>
                                        <p:cTn id="27" dur="500"/>
                                        <p:tgtEl>
                                          <p:spTgt spid="296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5" grpId="0"/>
      <p:bldP spid="296967" grpId="0" bldLvl="0" animBg="1"/>
      <p:bldP spid="296968" grpId="0" bldLvl="0" animBg="1"/>
      <p:bldP spid="296969"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图片 339983" descr="林纪念"/>
          <p:cNvPicPr>
            <a:picLocks noChangeAspect="1"/>
          </p:cNvPicPr>
          <p:nvPr/>
        </p:nvPicPr>
        <p:blipFill>
          <a:blip r:embed="rId2"/>
          <a:srcRect t="6075"/>
          <a:stretch>
            <a:fillRect/>
          </a:stretch>
        </p:blipFill>
        <p:spPr>
          <a:xfrm>
            <a:off x="1524000" y="3789363"/>
            <a:ext cx="4356100" cy="3068637"/>
          </a:xfrm>
          <a:prstGeom prst="rect">
            <a:avLst/>
          </a:prstGeom>
          <a:noFill/>
          <a:ln w="9525">
            <a:noFill/>
          </a:ln>
        </p:spPr>
      </p:pic>
      <p:pic>
        <p:nvPicPr>
          <p:cNvPr id="55298" name="图片 339984" descr="华纪念"/>
          <p:cNvPicPr>
            <a:picLocks noChangeAspect="1"/>
          </p:cNvPicPr>
          <p:nvPr/>
        </p:nvPicPr>
        <p:blipFill>
          <a:blip r:embed="rId3"/>
          <a:srcRect b="5199"/>
          <a:stretch>
            <a:fillRect/>
          </a:stretch>
        </p:blipFill>
        <p:spPr>
          <a:xfrm>
            <a:off x="1524000" y="692150"/>
            <a:ext cx="4572000" cy="3097213"/>
          </a:xfrm>
          <a:prstGeom prst="rect">
            <a:avLst/>
          </a:prstGeom>
          <a:noFill/>
          <a:ln w="9525">
            <a:noFill/>
          </a:ln>
        </p:spPr>
      </p:pic>
      <p:grpSp>
        <p:nvGrpSpPr>
          <p:cNvPr id="55299" name="组合 339972"/>
          <p:cNvGrpSpPr/>
          <p:nvPr/>
        </p:nvGrpSpPr>
        <p:grpSpPr>
          <a:xfrm>
            <a:off x="5880100" y="3716338"/>
            <a:ext cx="4859338" cy="3141662"/>
            <a:chOff x="2426" y="391"/>
            <a:chExt cx="3039" cy="3764"/>
          </a:xfrm>
        </p:grpSpPr>
        <p:pic>
          <p:nvPicPr>
            <p:cNvPr id="55300" name="图片 339973" descr="未命名"/>
            <p:cNvPicPr>
              <a:picLocks noChangeAspect="1"/>
            </p:cNvPicPr>
            <p:nvPr/>
          </p:nvPicPr>
          <p:blipFill>
            <a:blip r:embed="rId4">
              <a:clrChange>
                <a:clrFrom>
                  <a:srgbClr val="FFFFFF"/>
                </a:clrFrom>
                <a:clrTo>
                  <a:srgbClr val="FFFFFF">
                    <a:alpha val="0"/>
                  </a:srgbClr>
                </a:clrTo>
              </a:clrChange>
            </a:blip>
            <a:srcRect l="10225" t="5284" r="12923" b="2425"/>
            <a:stretch>
              <a:fillRect/>
            </a:stretch>
          </p:blipFill>
          <p:spPr>
            <a:xfrm>
              <a:off x="2426" y="391"/>
              <a:ext cx="3039" cy="3764"/>
            </a:xfrm>
            <a:prstGeom prst="rect">
              <a:avLst/>
            </a:prstGeom>
            <a:noFill/>
            <a:ln w="9525">
              <a:noFill/>
            </a:ln>
          </p:spPr>
        </p:pic>
        <p:sp>
          <p:nvSpPr>
            <p:cNvPr id="55301" name="矩形 339974"/>
            <p:cNvSpPr/>
            <p:nvPr/>
          </p:nvSpPr>
          <p:spPr>
            <a:xfrm>
              <a:off x="2562" y="618"/>
              <a:ext cx="2767" cy="3311"/>
            </a:xfrm>
            <a:prstGeom prst="rect">
              <a:avLst/>
            </a:prstGeom>
            <a:solidFill>
              <a:srgbClr val="99CCFF"/>
            </a:solidFill>
            <a:ln w="9525">
              <a:noFill/>
            </a:ln>
          </p:spPr>
          <p:txBody>
            <a:bodyPr wrap="none" anchor="ctr"/>
            <a:lstStyle/>
            <a:p>
              <a:pPr algn="ctr"/>
              <a:endParaRPr lang="zh-CN" altLang="zh-CN" dirty="0">
                <a:latin typeface="Arial" panose="020B0604020202020204" pitchFamily="34" charset="0"/>
                <a:ea typeface="宋体" panose="02010600030101010101" pitchFamily="2" charset="-122"/>
              </a:endParaRPr>
            </a:p>
          </p:txBody>
        </p:sp>
      </p:grpSp>
      <p:sp>
        <p:nvSpPr>
          <p:cNvPr id="55302" name="文本框 339975"/>
          <p:cNvSpPr txBox="1"/>
          <p:nvPr/>
        </p:nvSpPr>
        <p:spPr>
          <a:xfrm>
            <a:off x="6456363" y="4244975"/>
            <a:ext cx="3600450" cy="1476375"/>
          </a:xfrm>
          <a:prstGeom prst="rect">
            <a:avLst/>
          </a:prstGeom>
          <a:noFill/>
          <a:ln w="9525">
            <a:noFill/>
          </a:ln>
        </p:spPr>
        <p:txBody>
          <a:bodyPr anchor="t">
            <a:spAutoFit/>
          </a:bodyPr>
          <a:lstStyle/>
          <a:p>
            <a:pPr>
              <a:lnSpc>
                <a:spcPct val="125000"/>
              </a:lnSpc>
            </a:pPr>
            <a:r>
              <a:rPr lang="en-US" altLang="zh-CN" dirty="0">
                <a:solidFill>
                  <a:srgbClr val="FF5050"/>
                </a:solidFill>
                <a:latin typeface="Arial" panose="020B0604020202020204" pitchFamily="34" charset="0"/>
                <a:ea typeface="黑体" panose="02010609060101010101" pitchFamily="2" charset="-122"/>
              </a:rPr>
              <a:t>    </a:t>
            </a:r>
            <a:r>
              <a:rPr lang="zh-CN" altLang="en-US" dirty="0">
                <a:solidFill>
                  <a:srgbClr val="FF5050"/>
                </a:solidFill>
                <a:latin typeface="Arial" panose="020B0604020202020204" pitchFamily="34" charset="0"/>
                <a:ea typeface="黑体" panose="02010609060101010101" pitchFamily="2" charset="-122"/>
              </a:rPr>
              <a:t>华盛顿</a:t>
            </a:r>
            <a:r>
              <a:rPr lang="zh-CN" altLang="en-US" dirty="0">
                <a:latin typeface="Arial" panose="020B0604020202020204" pitchFamily="34" charset="0"/>
                <a:ea typeface="黑体" panose="02010609060101010101" pitchFamily="2" charset="-122"/>
              </a:rPr>
              <a:t>是美国首都，位于哥伦比亚特区。华顿纪念碑、杰弗逊纪念堂、林肯纪念堂等建筑最为著名。</a:t>
            </a:r>
          </a:p>
        </p:txBody>
      </p:sp>
      <p:sp>
        <p:nvSpPr>
          <p:cNvPr id="55303" name="文本框 339976"/>
          <p:cNvSpPr txBox="1"/>
          <p:nvPr/>
        </p:nvSpPr>
        <p:spPr>
          <a:xfrm>
            <a:off x="2640013" y="3429000"/>
            <a:ext cx="201612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华盛顿纪念碑</a:t>
            </a:r>
          </a:p>
        </p:txBody>
      </p:sp>
      <p:sp>
        <p:nvSpPr>
          <p:cNvPr id="55304" name="文本框 339981"/>
          <p:cNvSpPr txBox="1"/>
          <p:nvPr/>
        </p:nvSpPr>
        <p:spPr>
          <a:xfrm>
            <a:off x="2782888" y="6345238"/>
            <a:ext cx="1728787"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林肯纪念堂</a:t>
            </a:r>
          </a:p>
        </p:txBody>
      </p:sp>
      <p:pic>
        <p:nvPicPr>
          <p:cNvPr id="55305" name="图片 339982" descr="杰纪念"/>
          <p:cNvPicPr>
            <a:picLocks noChangeAspect="1"/>
          </p:cNvPicPr>
          <p:nvPr/>
        </p:nvPicPr>
        <p:blipFill>
          <a:blip r:embed="rId5"/>
          <a:stretch>
            <a:fillRect/>
          </a:stretch>
        </p:blipFill>
        <p:spPr>
          <a:xfrm>
            <a:off x="6096000" y="692150"/>
            <a:ext cx="4572000" cy="3011488"/>
          </a:xfrm>
          <a:prstGeom prst="rect">
            <a:avLst/>
          </a:prstGeom>
          <a:noFill/>
          <a:ln w="9525">
            <a:noFill/>
          </a:ln>
        </p:spPr>
      </p:pic>
      <p:sp>
        <p:nvSpPr>
          <p:cNvPr id="55306" name="文本框 339980"/>
          <p:cNvSpPr txBox="1"/>
          <p:nvPr/>
        </p:nvSpPr>
        <p:spPr>
          <a:xfrm>
            <a:off x="7319963" y="3248025"/>
            <a:ext cx="201612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杰弗逊纪念堂</a:t>
            </a:r>
          </a:p>
        </p:txBody>
      </p:sp>
    </p:spTree>
  </p:cSld>
  <p:clrMapOvr>
    <a:masterClrMapping/>
  </p:clrMapOvr>
  <p:transition spd="med" advClick="0" advTm="3000">
    <p:comb/>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图片 245762" descr="NYC_New_York_Sea_Air_and_Space_Museum_with_Manhattan_from_Helicopter_b (Large)"/>
          <p:cNvPicPr>
            <a:picLocks noChangeAspect="1"/>
          </p:cNvPicPr>
          <p:nvPr/>
        </p:nvPicPr>
        <p:blipFill>
          <a:blip r:embed="rId2"/>
          <a:stretch>
            <a:fillRect/>
          </a:stretch>
        </p:blipFill>
        <p:spPr>
          <a:xfrm>
            <a:off x="1524000" y="692150"/>
            <a:ext cx="4284663" cy="2855913"/>
          </a:xfrm>
          <a:prstGeom prst="rect">
            <a:avLst/>
          </a:prstGeom>
          <a:noFill/>
          <a:ln w="9525">
            <a:noFill/>
          </a:ln>
        </p:spPr>
      </p:pic>
      <p:pic>
        <p:nvPicPr>
          <p:cNvPr id="56322" name="图片 245763" descr="Untitled-2 copy (Large)"/>
          <p:cNvPicPr>
            <a:picLocks noChangeAspect="1"/>
          </p:cNvPicPr>
          <p:nvPr/>
        </p:nvPicPr>
        <p:blipFill>
          <a:blip r:embed="rId3"/>
          <a:stretch>
            <a:fillRect/>
          </a:stretch>
        </p:blipFill>
        <p:spPr>
          <a:xfrm>
            <a:off x="1524000" y="4054475"/>
            <a:ext cx="4284663" cy="2830513"/>
          </a:xfrm>
          <a:prstGeom prst="rect">
            <a:avLst/>
          </a:prstGeom>
          <a:noFill/>
          <a:ln w="9525">
            <a:noFill/>
          </a:ln>
        </p:spPr>
      </p:pic>
      <p:pic>
        <p:nvPicPr>
          <p:cNvPr id="56323" name="图片 245764" descr="UN"/>
          <p:cNvPicPr>
            <a:picLocks noChangeAspect="1"/>
          </p:cNvPicPr>
          <p:nvPr/>
        </p:nvPicPr>
        <p:blipFill>
          <a:blip r:embed="rId4"/>
          <a:srcRect b="21333"/>
          <a:stretch>
            <a:fillRect/>
          </a:stretch>
        </p:blipFill>
        <p:spPr>
          <a:xfrm>
            <a:off x="6096000" y="693738"/>
            <a:ext cx="4572000" cy="3019425"/>
          </a:xfrm>
          <a:prstGeom prst="rect">
            <a:avLst/>
          </a:prstGeom>
          <a:noFill/>
          <a:ln w="9525">
            <a:noFill/>
          </a:ln>
        </p:spPr>
      </p:pic>
      <p:grpSp>
        <p:nvGrpSpPr>
          <p:cNvPr id="56324" name="组合 245765"/>
          <p:cNvGrpSpPr/>
          <p:nvPr/>
        </p:nvGrpSpPr>
        <p:grpSpPr>
          <a:xfrm>
            <a:off x="5880100" y="3716338"/>
            <a:ext cx="4859338" cy="3141662"/>
            <a:chOff x="2426" y="391"/>
            <a:chExt cx="3039" cy="3764"/>
          </a:xfrm>
        </p:grpSpPr>
        <p:pic>
          <p:nvPicPr>
            <p:cNvPr id="56325" name="图片 245766" descr="未命名"/>
            <p:cNvPicPr>
              <a:picLocks noChangeAspect="1"/>
            </p:cNvPicPr>
            <p:nvPr/>
          </p:nvPicPr>
          <p:blipFill>
            <a:blip r:embed="rId5">
              <a:clrChange>
                <a:clrFrom>
                  <a:srgbClr val="FFFFFF"/>
                </a:clrFrom>
                <a:clrTo>
                  <a:srgbClr val="FFFFFF">
                    <a:alpha val="0"/>
                  </a:srgbClr>
                </a:clrTo>
              </a:clrChange>
            </a:blip>
            <a:srcRect l="10225" t="5284" r="12923" b="2425"/>
            <a:stretch>
              <a:fillRect/>
            </a:stretch>
          </p:blipFill>
          <p:spPr>
            <a:xfrm>
              <a:off x="2426" y="391"/>
              <a:ext cx="3039" cy="3764"/>
            </a:xfrm>
            <a:prstGeom prst="rect">
              <a:avLst/>
            </a:prstGeom>
            <a:noFill/>
            <a:ln w="9525">
              <a:noFill/>
            </a:ln>
          </p:spPr>
        </p:pic>
        <p:sp>
          <p:nvSpPr>
            <p:cNvPr id="56326" name="矩形 245767"/>
            <p:cNvSpPr/>
            <p:nvPr/>
          </p:nvSpPr>
          <p:spPr>
            <a:xfrm>
              <a:off x="2562" y="618"/>
              <a:ext cx="2767" cy="3311"/>
            </a:xfrm>
            <a:prstGeom prst="rect">
              <a:avLst/>
            </a:prstGeom>
            <a:solidFill>
              <a:srgbClr val="99CCFF"/>
            </a:solidFill>
            <a:ln w="9525">
              <a:noFill/>
            </a:ln>
          </p:spPr>
          <p:txBody>
            <a:bodyPr wrap="none" anchor="ctr"/>
            <a:lstStyle/>
            <a:p>
              <a:pPr algn="ctr"/>
              <a:endParaRPr lang="zh-CN" altLang="zh-CN" dirty="0">
                <a:latin typeface="Arial" panose="020B0604020202020204" pitchFamily="34" charset="0"/>
                <a:ea typeface="宋体" panose="02010600030101010101" pitchFamily="2" charset="-122"/>
              </a:endParaRPr>
            </a:p>
          </p:txBody>
        </p:sp>
      </p:grpSp>
      <p:sp>
        <p:nvSpPr>
          <p:cNvPr id="56327" name="文本框 245768"/>
          <p:cNvSpPr txBox="1"/>
          <p:nvPr/>
        </p:nvSpPr>
        <p:spPr>
          <a:xfrm>
            <a:off x="6456363" y="4221163"/>
            <a:ext cx="3600450" cy="1309370"/>
          </a:xfrm>
          <a:prstGeom prst="rect">
            <a:avLst/>
          </a:prstGeom>
          <a:noFill/>
          <a:ln w="9525">
            <a:noFill/>
          </a:ln>
        </p:spPr>
        <p:txBody>
          <a:bodyPr anchor="t">
            <a:spAutoFit/>
          </a:bodyPr>
          <a:lstStyle/>
          <a:p>
            <a:pPr>
              <a:lnSpc>
                <a:spcPct val="110000"/>
              </a:lnSpc>
            </a:pPr>
            <a:r>
              <a:rPr lang="en-US" altLang="zh-CN" dirty="0">
                <a:solidFill>
                  <a:srgbClr val="FF5050"/>
                </a:solidFill>
                <a:latin typeface="Arial" panose="020B0604020202020204" pitchFamily="34" charset="0"/>
                <a:ea typeface="黑体" panose="02010609060101010101" pitchFamily="2" charset="-122"/>
              </a:rPr>
              <a:t>    </a:t>
            </a:r>
            <a:r>
              <a:rPr lang="zh-CN" altLang="en-US" dirty="0">
                <a:solidFill>
                  <a:srgbClr val="FF5050"/>
                </a:solidFill>
                <a:latin typeface="Arial" panose="020B0604020202020204" pitchFamily="34" charset="0"/>
                <a:ea typeface="黑体" panose="02010609060101010101" pitchFamily="2" charset="-122"/>
              </a:rPr>
              <a:t>纽约</a:t>
            </a:r>
            <a:r>
              <a:rPr lang="zh-CN" altLang="en-US" dirty="0">
                <a:latin typeface="Arial" panose="020B0604020202020204" pitchFamily="34" charset="0"/>
                <a:ea typeface="黑体" panose="02010609060101010101" pitchFamily="2" charset="-122"/>
              </a:rPr>
              <a:t>是美国人口最多的城市，也是最大的港口，世界四大金融中心之一。曼哈顿区，被看成是纽约市的象征。</a:t>
            </a:r>
          </a:p>
        </p:txBody>
      </p:sp>
      <p:sp>
        <p:nvSpPr>
          <p:cNvPr id="56328" name="文本框 245769"/>
          <p:cNvSpPr txBox="1"/>
          <p:nvPr/>
        </p:nvSpPr>
        <p:spPr>
          <a:xfrm>
            <a:off x="4727575" y="3141663"/>
            <a:ext cx="1081088"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曼哈顿</a:t>
            </a:r>
          </a:p>
        </p:txBody>
      </p:sp>
      <p:sp>
        <p:nvSpPr>
          <p:cNvPr id="56329" name="文本框 245770"/>
          <p:cNvSpPr txBox="1"/>
          <p:nvPr/>
        </p:nvSpPr>
        <p:spPr>
          <a:xfrm>
            <a:off x="6383338" y="3141663"/>
            <a:ext cx="158432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联合国总部</a:t>
            </a:r>
          </a:p>
        </p:txBody>
      </p:sp>
      <p:sp>
        <p:nvSpPr>
          <p:cNvPr id="56330" name="文本框 245771"/>
          <p:cNvSpPr txBox="1"/>
          <p:nvPr/>
        </p:nvSpPr>
        <p:spPr>
          <a:xfrm>
            <a:off x="4656138" y="6416675"/>
            <a:ext cx="1081087"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华尔街</a:t>
            </a:r>
          </a:p>
        </p:txBody>
      </p:sp>
    </p:spTree>
  </p:cSld>
  <p:clrMapOvr>
    <a:masterClrMapping/>
  </p:clrMapOvr>
  <p:transition spd="med" advClick="0" advTm="3000">
    <p:comb/>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图片 258061" descr="1084"/>
          <p:cNvPicPr>
            <a:picLocks noChangeAspect="1"/>
          </p:cNvPicPr>
          <p:nvPr/>
        </p:nvPicPr>
        <p:blipFill>
          <a:blip r:embed="rId2"/>
          <a:srcRect b="8461"/>
          <a:stretch>
            <a:fillRect/>
          </a:stretch>
        </p:blipFill>
        <p:spPr>
          <a:xfrm>
            <a:off x="1524000" y="692150"/>
            <a:ext cx="4427538" cy="3040063"/>
          </a:xfrm>
          <a:prstGeom prst="rect">
            <a:avLst/>
          </a:prstGeom>
          <a:noFill/>
          <a:ln w="9525">
            <a:noFill/>
          </a:ln>
        </p:spPr>
      </p:pic>
      <p:grpSp>
        <p:nvGrpSpPr>
          <p:cNvPr id="57346" name="组合 258051"/>
          <p:cNvGrpSpPr/>
          <p:nvPr/>
        </p:nvGrpSpPr>
        <p:grpSpPr>
          <a:xfrm>
            <a:off x="5880100" y="3743325"/>
            <a:ext cx="4859338" cy="3141663"/>
            <a:chOff x="2426" y="391"/>
            <a:chExt cx="3039" cy="3764"/>
          </a:xfrm>
        </p:grpSpPr>
        <p:pic>
          <p:nvPicPr>
            <p:cNvPr id="57347" name="图片 258052" descr="未命名"/>
            <p:cNvPicPr>
              <a:picLocks noChangeAspect="1"/>
            </p:cNvPicPr>
            <p:nvPr/>
          </p:nvPicPr>
          <p:blipFill>
            <a:blip r:embed="rId3">
              <a:clrChange>
                <a:clrFrom>
                  <a:srgbClr val="FFFFFF"/>
                </a:clrFrom>
                <a:clrTo>
                  <a:srgbClr val="FFFFFF">
                    <a:alpha val="0"/>
                  </a:srgbClr>
                </a:clrTo>
              </a:clrChange>
            </a:blip>
            <a:srcRect l="10225" t="5284" r="12923" b="2425"/>
            <a:stretch>
              <a:fillRect/>
            </a:stretch>
          </p:blipFill>
          <p:spPr>
            <a:xfrm>
              <a:off x="2426" y="391"/>
              <a:ext cx="3039" cy="3764"/>
            </a:xfrm>
            <a:prstGeom prst="rect">
              <a:avLst/>
            </a:prstGeom>
            <a:noFill/>
            <a:ln w="9525">
              <a:noFill/>
            </a:ln>
          </p:spPr>
        </p:pic>
        <p:sp>
          <p:nvSpPr>
            <p:cNvPr id="57348" name="矩形 258053"/>
            <p:cNvSpPr/>
            <p:nvPr/>
          </p:nvSpPr>
          <p:spPr>
            <a:xfrm>
              <a:off x="2562" y="618"/>
              <a:ext cx="2767" cy="3311"/>
            </a:xfrm>
            <a:prstGeom prst="rect">
              <a:avLst/>
            </a:prstGeom>
            <a:solidFill>
              <a:srgbClr val="99CCFF"/>
            </a:solidFill>
            <a:ln w="9525">
              <a:noFill/>
            </a:ln>
          </p:spPr>
          <p:txBody>
            <a:bodyPr wrap="none" anchor="ctr"/>
            <a:lstStyle/>
            <a:p>
              <a:pPr algn="ctr"/>
              <a:endParaRPr lang="zh-CN" altLang="zh-CN" dirty="0">
                <a:latin typeface="Arial" panose="020B0604020202020204" pitchFamily="34" charset="0"/>
                <a:ea typeface="宋体" panose="02010600030101010101" pitchFamily="2" charset="-122"/>
              </a:endParaRPr>
            </a:p>
          </p:txBody>
        </p:sp>
      </p:grpSp>
      <p:sp>
        <p:nvSpPr>
          <p:cNvPr id="57349" name="文本框 258054"/>
          <p:cNvSpPr txBox="1"/>
          <p:nvPr/>
        </p:nvSpPr>
        <p:spPr>
          <a:xfrm>
            <a:off x="6456363" y="4248150"/>
            <a:ext cx="3600450" cy="1309370"/>
          </a:xfrm>
          <a:prstGeom prst="rect">
            <a:avLst/>
          </a:prstGeom>
          <a:noFill/>
          <a:ln w="9525">
            <a:noFill/>
          </a:ln>
        </p:spPr>
        <p:txBody>
          <a:bodyPr anchor="t">
            <a:spAutoFit/>
          </a:bodyPr>
          <a:lstStyle/>
          <a:p>
            <a:pPr>
              <a:lnSpc>
                <a:spcPct val="110000"/>
              </a:lnSpc>
            </a:pPr>
            <a:r>
              <a:rPr lang="en-US" altLang="zh-CN" dirty="0">
                <a:solidFill>
                  <a:srgbClr val="FF5050"/>
                </a:solidFill>
                <a:latin typeface="Arial" panose="020B0604020202020204" pitchFamily="34" charset="0"/>
                <a:ea typeface="黑体" panose="02010609060101010101" pitchFamily="2" charset="-122"/>
              </a:rPr>
              <a:t>    </a:t>
            </a:r>
            <a:r>
              <a:rPr lang="zh-CN" altLang="en-US" dirty="0">
                <a:solidFill>
                  <a:srgbClr val="FF5050"/>
                </a:solidFill>
                <a:latin typeface="Arial" panose="020B0604020202020204" pitchFamily="34" charset="0"/>
                <a:ea typeface="黑体" panose="02010609060101010101" pitchFamily="2" charset="-122"/>
              </a:rPr>
              <a:t>洛杉矶</a:t>
            </a:r>
            <a:r>
              <a:rPr lang="zh-CN" altLang="en-US" dirty="0">
                <a:latin typeface="Arial" panose="020B0604020202020204" pitchFamily="34" charset="0"/>
                <a:ea typeface="黑体" panose="02010609060101010101" pitchFamily="2" charset="-122"/>
              </a:rPr>
              <a:t>是美国太平洋沿岸的最大港口城市和经济、文化中心。电影城“好莱坞”和世界第一个迪斯尼乐园在此城。</a:t>
            </a:r>
          </a:p>
        </p:txBody>
      </p:sp>
      <p:sp>
        <p:nvSpPr>
          <p:cNvPr id="57350" name="文本框 258055"/>
          <p:cNvSpPr txBox="1"/>
          <p:nvPr/>
        </p:nvSpPr>
        <p:spPr>
          <a:xfrm>
            <a:off x="4800600" y="3213100"/>
            <a:ext cx="1081088"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好莱坞</a:t>
            </a:r>
          </a:p>
        </p:txBody>
      </p:sp>
      <p:pic>
        <p:nvPicPr>
          <p:cNvPr id="57351" name="图片 258056" descr="金门大桥"/>
          <p:cNvPicPr>
            <a:picLocks noChangeAspect="1"/>
          </p:cNvPicPr>
          <p:nvPr/>
        </p:nvPicPr>
        <p:blipFill>
          <a:blip r:embed="rId4"/>
          <a:srcRect r="17513" b="5304"/>
          <a:stretch>
            <a:fillRect/>
          </a:stretch>
        </p:blipFill>
        <p:spPr>
          <a:xfrm>
            <a:off x="5951538" y="692150"/>
            <a:ext cx="4716462" cy="3040063"/>
          </a:xfrm>
          <a:prstGeom prst="rect">
            <a:avLst/>
          </a:prstGeom>
          <a:noFill/>
          <a:ln w="9525">
            <a:noFill/>
          </a:ln>
        </p:spPr>
      </p:pic>
      <p:sp>
        <p:nvSpPr>
          <p:cNvPr id="57352" name="文本框 258057"/>
          <p:cNvSpPr txBox="1"/>
          <p:nvPr/>
        </p:nvSpPr>
        <p:spPr>
          <a:xfrm>
            <a:off x="9191625" y="3284538"/>
            <a:ext cx="129857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金门大桥</a:t>
            </a:r>
          </a:p>
        </p:txBody>
      </p:sp>
      <p:pic>
        <p:nvPicPr>
          <p:cNvPr id="57353" name="图片 258058" descr="迪"/>
          <p:cNvPicPr>
            <a:picLocks noChangeAspect="1"/>
          </p:cNvPicPr>
          <p:nvPr/>
        </p:nvPicPr>
        <p:blipFill>
          <a:blip r:embed="rId5"/>
          <a:srcRect r="5713"/>
          <a:stretch>
            <a:fillRect/>
          </a:stretch>
        </p:blipFill>
        <p:spPr>
          <a:xfrm>
            <a:off x="1524000" y="3730625"/>
            <a:ext cx="4427538" cy="3127375"/>
          </a:xfrm>
          <a:prstGeom prst="rect">
            <a:avLst/>
          </a:prstGeom>
          <a:noFill/>
          <a:ln w="9525">
            <a:noFill/>
          </a:ln>
        </p:spPr>
      </p:pic>
      <p:sp>
        <p:nvSpPr>
          <p:cNvPr id="57354" name="文本框 258059"/>
          <p:cNvSpPr txBox="1"/>
          <p:nvPr/>
        </p:nvSpPr>
        <p:spPr>
          <a:xfrm>
            <a:off x="4367213" y="6381750"/>
            <a:ext cx="151447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迪尼斯乐园</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图片 341005" descr="硅"/>
          <p:cNvPicPr>
            <a:picLocks noChangeAspect="1"/>
          </p:cNvPicPr>
          <p:nvPr/>
        </p:nvPicPr>
        <p:blipFill>
          <a:blip r:embed="rId2"/>
          <a:srcRect b="3593"/>
          <a:stretch>
            <a:fillRect/>
          </a:stretch>
        </p:blipFill>
        <p:spPr>
          <a:xfrm>
            <a:off x="1524000" y="3706813"/>
            <a:ext cx="4356100" cy="3151187"/>
          </a:xfrm>
          <a:prstGeom prst="rect">
            <a:avLst/>
          </a:prstGeom>
          <a:noFill/>
          <a:ln w="9525">
            <a:noFill/>
          </a:ln>
        </p:spPr>
      </p:pic>
      <p:pic>
        <p:nvPicPr>
          <p:cNvPr id="58370" name="图片 341004" descr="斯坦"/>
          <p:cNvPicPr>
            <a:picLocks noChangeAspect="1"/>
          </p:cNvPicPr>
          <p:nvPr/>
        </p:nvPicPr>
        <p:blipFill>
          <a:blip r:embed="rId3"/>
          <a:srcRect b="3789"/>
          <a:stretch>
            <a:fillRect/>
          </a:stretch>
        </p:blipFill>
        <p:spPr>
          <a:xfrm>
            <a:off x="6167438" y="692150"/>
            <a:ext cx="4500562" cy="3063875"/>
          </a:xfrm>
          <a:prstGeom prst="rect">
            <a:avLst/>
          </a:prstGeom>
          <a:noFill/>
          <a:ln w="9525">
            <a:noFill/>
          </a:ln>
        </p:spPr>
      </p:pic>
      <p:pic>
        <p:nvPicPr>
          <p:cNvPr id="58371" name="图片 341003" descr="旧"/>
          <p:cNvPicPr>
            <a:picLocks noChangeAspect="1"/>
          </p:cNvPicPr>
          <p:nvPr/>
        </p:nvPicPr>
        <p:blipFill>
          <a:blip r:embed="rId4"/>
          <a:srcRect b="3677"/>
          <a:stretch>
            <a:fillRect/>
          </a:stretch>
        </p:blipFill>
        <p:spPr>
          <a:xfrm>
            <a:off x="1524000" y="692150"/>
            <a:ext cx="4643438" cy="3024188"/>
          </a:xfrm>
          <a:prstGeom prst="rect">
            <a:avLst/>
          </a:prstGeom>
          <a:noFill/>
          <a:ln w="9525">
            <a:noFill/>
          </a:ln>
        </p:spPr>
      </p:pic>
      <p:grpSp>
        <p:nvGrpSpPr>
          <p:cNvPr id="58372" name="组合 340994"/>
          <p:cNvGrpSpPr/>
          <p:nvPr/>
        </p:nvGrpSpPr>
        <p:grpSpPr>
          <a:xfrm>
            <a:off x="5880100" y="3743325"/>
            <a:ext cx="4859338" cy="3141663"/>
            <a:chOff x="2426" y="391"/>
            <a:chExt cx="3039" cy="3764"/>
          </a:xfrm>
        </p:grpSpPr>
        <p:pic>
          <p:nvPicPr>
            <p:cNvPr id="58373" name="图片 340995" descr="未命名"/>
            <p:cNvPicPr>
              <a:picLocks noChangeAspect="1"/>
            </p:cNvPicPr>
            <p:nvPr/>
          </p:nvPicPr>
          <p:blipFill>
            <a:blip r:embed="rId5">
              <a:clrChange>
                <a:clrFrom>
                  <a:srgbClr val="FFFFFF"/>
                </a:clrFrom>
                <a:clrTo>
                  <a:srgbClr val="FFFFFF">
                    <a:alpha val="0"/>
                  </a:srgbClr>
                </a:clrTo>
              </a:clrChange>
            </a:blip>
            <a:srcRect l="10225" t="5284" r="12923" b="2425"/>
            <a:stretch>
              <a:fillRect/>
            </a:stretch>
          </p:blipFill>
          <p:spPr>
            <a:xfrm>
              <a:off x="2426" y="391"/>
              <a:ext cx="3039" cy="3764"/>
            </a:xfrm>
            <a:prstGeom prst="rect">
              <a:avLst/>
            </a:prstGeom>
            <a:noFill/>
            <a:ln w="9525">
              <a:noFill/>
            </a:ln>
          </p:spPr>
        </p:pic>
        <p:sp>
          <p:nvSpPr>
            <p:cNvPr id="58374" name="矩形 340996"/>
            <p:cNvSpPr/>
            <p:nvPr/>
          </p:nvSpPr>
          <p:spPr>
            <a:xfrm>
              <a:off x="2562" y="618"/>
              <a:ext cx="2767" cy="3311"/>
            </a:xfrm>
            <a:prstGeom prst="rect">
              <a:avLst/>
            </a:prstGeom>
            <a:solidFill>
              <a:srgbClr val="99CCFF"/>
            </a:solidFill>
            <a:ln w="9525">
              <a:noFill/>
            </a:ln>
          </p:spPr>
          <p:txBody>
            <a:bodyPr wrap="none" anchor="ctr"/>
            <a:lstStyle/>
            <a:p>
              <a:pPr algn="ctr"/>
              <a:endParaRPr lang="zh-CN" altLang="zh-CN" dirty="0">
                <a:latin typeface="Arial" panose="020B0604020202020204" pitchFamily="34" charset="0"/>
                <a:ea typeface="宋体" panose="02010600030101010101" pitchFamily="2" charset="-122"/>
              </a:endParaRPr>
            </a:p>
          </p:txBody>
        </p:sp>
      </p:grpSp>
      <p:sp>
        <p:nvSpPr>
          <p:cNvPr id="58375" name="文本框 340997"/>
          <p:cNvSpPr txBox="1"/>
          <p:nvPr/>
        </p:nvSpPr>
        <p:spPr>
          <a:xfrm>
            <a:off x="6456363" y="4248150"/>
            <a:ext cx="3600450" cy="1309370"/>
          </a:xfrm>
          <a:prstGeom prst="rect">
            <a:avLst/>
          </a:prstGeom>
          <a:noFill/>
          <a:ln w="9525">
            <a:noFill/>
          </a:ln>
        </p:spPr>
        <p:txBody>
          <a:bodyPr anchor="t">
            <a:spAutoFit/>
          </a:bodyPr>
          <a:lstStyle/>
          <a:p>
            <a:pPr>
              <a:lnSpc>
                <a:spcPct val="110000"/>
              </a:lnSpc>
            </a:pPr>
            <a:r>
              <a:rPr lang="en-US" altLang="zh-CN" dirty="0">
                <a:solidFill>
                  <a:srgbClr val="FF5050"/>
                </a:solidFill>
                <a:latin typeface="Arial" panose="020B0604020202020204" pitchFamily="34" charset="0"/>
                <a:ea typeface="黑体" panose="02010609060101010101" pitchFamily="2" charset="-122"/>
              </a:rPr>
              <a:t>    </a:t>
            </a:r>
            <a:r>
              <a:rPr lang="zh-CN" altLang="en-US" dirty="0">
                <a:solidFill>
                  <a:srgbClr val="FF5050"/>
                </a:solidFill>
                <a:latin typeface="Arial" panose="020B0604020202020204" pitchFamily="34" charset="0"/>
                <a:ea typeface="黑体" panose="02010609060101010101" pitchFamily="2" charset="-122"/>
              </a:rPr>
              <a:t>圣弗朗西斯科（旧金山）</a:t>
            </a:r>
            <a:r>
              <a:rPr lang="zh-CN" altLang="en-US" dirty="0">
                <a:latin typeface="Arial" panose="020B0604020202020204" pitchFamily="34" charset="0"/>
                <a:ea typeface="黑体" panose="02010609060101010101" pitchFamily="2" charset="-122"/>
              </a:rPr>
              <a:t>是美国太平洋沿岸的重要的金融、贸易和文化中心，著名海港，拥有斯坦福大学和“硅谷”。</a:t>
            </a:r>
          </a:p>
        </p:txBody>
      </p:sp>
      <p:sp>
        <p:nvSpPr>
          <p:cNvPr id="58376" name="文本框 340998"/>
          <p:cNvSpPr txBox="1"/>
          <p:nvPr/>
        </p:nvSpPr>
        <p:spPr>
          <a:xfrm>
            <a:off x="4800600" y="3213100"/>
            <a:ext cx="1081088"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旧金山</a:t>
            </a:r>
          </a:p>
        </p:txBody>
      </p:sp>
      <p:sp>
        <p:nvSpPr>
          <p:cNvPr id="58377" name="文本框 341000"/>
          <p:cNvSpPr txBox="1"/>
          <p:nvPr/>
        </p:nvSpPr>
        <p:spPr>
          <a:xfrm>
            <a:off x="8975725" y="3284538"/>
            <a:ext cx="1514475"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斯坦福大学</a:t>
            </a:r>
          </a:p>
        </p:txBody>
      </p:sp>
      <p:sp>
        <p:nvSpPr>
          <p:cNvPr id="58378" name="文本框 341002"/>
          <p:cNvSpPr txBox="1"/>
          <p:nvPr/>
        </p:nvSpPr>
        <p:spPr>
          <a:xfrm>
            <a:off x="4872038" y="6381750"/>
            <a:ext cx="1009650" cy="398780"/>
          </a:xfrm>
          <a:prstGeom prst="rect">
            <a:avLst/>
          </a:prstGeom>
          <a:solidFill>
            <a:srgbClr val="FFFF99"/>
          </a:solidFill>
          <a:ln w="9525">
            <a:noFill/>
          </a:ln>
        </p:spPr>
        <p:txBody>
          <a:bodyPr anchor="t">
            <a:spAutoFit/>
          </a:bodyPr>
          <a:lstStyle/>
          <a:p>
            <a:pPr algn="ctr">
              <a:spcBef>
                <a:spcPct val="50000"/>
              </a:spcBef>
            </a:pPr>
            <a:r>
              <a:rPr lang="en-US" altLang="zh-CN" sz="2000" dirty="0">
                <a:solidFill>
                  <a:srgbClr val="3333FF"/>
                </a:solidFill>
                <a:latin typeface="Arial" panose="020B0604020202020204" pitchFamily="34" charset="0"/>
                <a:ea typeface="黑体" panose="02010609060101010101" pitchFamily="2" charset="-122"/>
              </a:rPr>
              <a:t>“</a:t>
            </a:r>
            <a:r>
              <a:rPr lang="zh-CN" altLang="en-US" sz="2000" dirty="0">
                <a:solidFill>
                  <a:srgbClr val="3333FF"/>
                </a:solidFill>
                <a:latin typeface="Arial" panose="020B0604020202020204" pitchFamily="34" charset="0"/>
                <a:ea typeface="黑体" panose="02010609060101010101" pitchFamily="2" charset="-122"/>
              </a:rPr>
              <a:t>硅谷”</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图片 342019" descr="芝"/>
          <p:cNvPicPr>
            <a:picLocks noChangeAspect="1"/>
          </p:cNvPicPr>
          <p:nvPr/>
        </p:nvPicPr>
        <p:blipFill>
          <a:blip r:embed="rId2"/>
          <a:stretch>
            <a:fillRect/>
          </a:stretch>
        </p:blipFill>
        <p:spPr>
          <a:xfrm>
            <a:off x="1628775" y="692150"/>
            <a:ext cx="4284663" cy="3213100"/>
          </a:xfrm>
          <a:prstGeom prst="rect">
            <a:avLst/>
          </a:prstGeom>
          <a:noFill/>
          <a:ln w="9525">
            <a:noFill/>
          </a:ln>
        </p:spPr>
      </p:pic>
      <p:pic>
        <p:nvPicPr>
          <p:cNvPr id="59394" name="图片 342020" descr="底"/>
          <p:cNvPicPr>
            <a:picLocks noChangeAspect="1"/>
          </p:cNvPicPr>
          <p:nvPr/>
        </p:nvPicPr>
        <p:blipFill>
          <a:blip r:embed="rId3"/>
          <a:stretch>
            <a:fillRect/>
          </a:stretch>
        </p:blipFill>
        <p:spPr>
          <a:xfrm>
            <a:off x="5913438" y="692150"/>
            <a:ext cx="4646612" cy="3206750"/>
          </a:xfrm>
          <a:prstGeom prst="rect">
            <a:avLst/>
          </a:prstGeom>
          <a:noFill/>
          <a:ln w="9525">
            <a:noFill/>
          </a:ln>
        </p:spPr>
      </p:pic>
      <p:pic>
        <p:nvPicPr>
          <p:cNvPr id="59395" name="图片 342021" descr="兹"/>
          <p:cNvPicPr>
            <a:picLocks noChangeAspect="1"/>
          </p:cNvPicPr>
          <p:nvPr/>
        </p:nvPicPr>
        <p:blipFill>
          <a:blip r:embed="rId4"/>
          <a:srcRect t="11609" b="19991"/>
          <a:stretch>
            <a:fillRect/>
          </a:stretch>
        </p:blipFill>
        <p:spPr>
          <a:xfrm>
            <a:off x="3070225" y="3854450"/>
            <a:ext cx="5905500" cy="3030538"/>
          </a:xfrm>
          <a:prstGeom prst="rect">
            <a:avLst/>
          </a:prstGeom>
          <a:noFill/>
          <a:ln w="9525">
            <a:noFill/>
          </a:ln>
        </p:spPr>
      </p:pic>
      <p:sp>
        <p:nvSpPr>
          <p:cNvPr id="59396" name="文本框 342022"/>
          <p:cNvSpPr txBox="1"/>
          <p:nvPr/>
        </p:nvSpPr>
        <p:spPr>
          <a:xfrm>
            <a:off x="3216275" y="3357563"/>
            <a:ext cx="1081088"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芝加哥</a:t>
            </a:r>
          </a:p>
        </p:txBody>
      </p:sp>
      <p:sp>
        <p:nvSpPr>
          <p:cNvPr id="59397" name="文本框 342023"/>
          <p:cNvSpPr txBox="1"/>
          <p:nvPr/>
        </p:nvSpPr>
        <p:spPr>
          <a:xfrm>
            <a:off x="7751763" y="3357563"/>
            <a:ext cx="1081087"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底特律</a:t>
            </a:r>
          </a:p>
        </p:txBody>
      </p:sp>
      <p:sp>
        <p:nvSpPr>
          <p:cNvPr id="59398" name="文本框 342024"/>
          <p:cNvSpPr txBox="1"/>
          <p:nvPr/>
        </p:nvSpPr>
        <p:spPr>
          <a:xfrm>
            <a:off x="5735638" y="6461125"/>
            <a:ext cx="1081087" cy="398780"/>
          </a:xfrm>
          <a:prstGeom prst="rect">
            <a:avLst/>
          </a:prstGeom>
          <a:solidFill>
            <a:srgbClr val="FFFF99"/>
          </a:solidFill>
          <a:ln w="9525">
            <a:noFill/>
          </a:ln>
        </p:spPr>
        <p:txBody>
          <a:bodyPr anchor="t">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匹兹堡</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文本框 287745"/>
          <p:cNvSpPr txBox="1"/>
          <p:nvPr/>
        </p:nvSpPr>
        <p:spPr>
          <a:xfrm>
            <a:off x="2352675" y="2513013"/>
            <a:ext cx="1402080" cy="583565"/>
          </a:xfrm>
          <a:prstGeom prst="rect">
            <a:avLst/>
          </a:prstGeom>
          <a:noFill/>
          <a:ln w="9525">
            <a:noFill/>
          </a:ln>
        </p:spPr>
        <p:txBody>
          <a:bodyPr wrap="none" anchor="t">
            <a:spAutoFit/>
          </a:bodyPr>
          <a:lstStyle/>
          <a:p>
            <a:pPr>
              <a:spcBef>
                <a:spcPct val="50000"/>
              </a:spcBef>
            </a:pPr>
            <a:r>
              <a:rPr lang="zh-CN" altLang="en-US" sz="3200" dirty="0">
                <a:solidFill>
                  <a:srgbClr val="FF5050"/>
                </a:solidFill>
                <a:latin typeface="Arial" panose="020B0604020202020204" pitchFamily="34" charset="0"/>
                <a:ea typeface="隶书" panose="02010509060101010101" pitchFamily="49" charset="-122"/>
              </a:rPr>
              <a:t>芝加哥</a:t>
            </a:r>
          </a:p>
        </p:txBody>
      </p:sp>
      <p:sp>
        <p:nvSpPr>
          <p:cNvPr id="60418" name="文本框 287746"/>
          <p:cNvSpPr txBox="1"/>
          <p:nvPr/>
        </p:nvSpPr>
        <p:spPr>
          <a:xfrm>
            <a:off x="5811520" y="4344988"/>
            <a:ext cx="1402080" cy="583565"/>
          </a:xfrm>
          <a:prstGeom prst="rect">
            <a:avLst/>
          </a:prstGeom>
          <a:noFill/>
          <a:ln w="9525">
            <a:noFill/>
          </a:ln>
        </p:spPr>
        <p:txBody>
          <a:bodyPr wrap="none" anchor="t">
            <a:spAutoFit/>
          </a:bodyPr>
          <a:lstStyle/>
          <a:p>
            <a:pPr algn="r">
              <a:spcBef>
                <a:spcPct val="50000"/>
              </a:spcBef>
            </a:pPr>
            <a:r>
              <a:rPr lang="zh-CN" altLang="en-US" sz="3200" dirty="0">
                <a:solidFill>
                  <a:schemeClr val="accent2"/>
                </a:solidFill>
                <a:latin typeface="Arial" panose="020B0604020202020204" pitchFamily="34" charset="0"/>
                <a:ea typeface="隶书" panose="02010509060101010101" pitchFamily="49" charset="-122"/>
              </a:rPr>
              <a:t>太阳队</a:t>
            </a:r>
          </a:p>
        </p:txBody>
      </p:sp>
      <p:sp>
        <p:nvSpPr>
          <p:cNvPr id="60419" name="文本框 287747"/>
          <p:cNvSpPr txBox="1"/>
          <p:nvPr/>
        </p:nvSpPr>
        <p:spPr>
          <a:xfrm>
            <a:off x="2352675" y="3425825"/>
            <a:ext cx="1808480" cy="583565"/>
          </a:xfrm>
          <a:prstGeom prst="rect">
            <a:avLst/>
          </a:prstGeom>
          <a:noFill/>
          <a:ln w="9525">
            <a:noFill/>
          </a:ln>
        </p:spPr>
        <p:txBody>
          <a:bodyPr wrap="none" anchor="t">
            <a:spAutoFit/>
          </a:bodyPr>
          <a:lstStyle/>
          <a:p>
            <a:pPr>
              <a:spcBef>
                <a:spcPct val="50000"/>
              </a:spcBef>
            </a:pPr>
            <a:r>
              <a:rPr lang="zh-CN" altLang="en-US" sz="3200" dirty="0">
                <a:solidFill>
                  <a:srgbClr val="FF5050"/>
                </a:solidFill>
                <a:latin typeface="Arial" panose="020B0604020202020204" pitchFamily="34" charset="0"/>
                <a:ea typeface="隶书" panose="02010509060101010101" pitchFamily="49" charset="-122"/>
              </a:rPr>
              <a:t>菲尼克斯</a:t>
            </a:r>
          </a:p>
        </p:txBody>
      </p:sp>
      <p:sp>
        <p:nvSpPr>
          <p:cNvPr id="60420" name="文本框 287748"/>
          <p:cNvSpPr txBox="1"/>
          <p:nvPr/>
        </p:nvSpPr>
        <p:spPr>
          <a:xfrm>
            <a:off x="5811520" y="2420938"/>
            <a:ext cx="1402080" cy="583565"/>
          </a:xfrm>
          <a:prstGeom prst="rect">
            <a:avLst/>
          </a:prstGeom>
          <a:noFill/>
          <a:ln w="9525">
            <a:noFill/>
          </a:ln>
        </p:spPr>
        <p:txBody>
          <a:bodyPr wrap="none" anchor="t">
            <a:spAutoFit/>
          </a:bodyPr>
          <a:lstStyle/>
          <a:p>
            <a:pPr algn="r">
              <a:spcBef>
                <a:spcPct val="50000"/>
              </a:spcBef>
            </a:pPr>
            <a:r>
              <a:rPr lang="zh-CN" altLang="en-US" sz="3200" dirty="0">
                <a:solidFill>
                  <a:schemeClr val="accent2"/>
                </a:solidFill>
                <a:latin typeface="Arial" panose="020B0604020202020204" pitchFamily="34" charset="0"/>
                <a:ea typeface="隶书" panose="02010509060101010101" pitchFamily="49" charset="-122"/>
              </a:rPr>
              <a:t>活塞队</a:t>
            </a:r>
          </a:p>
        </p:txBody>
      </p:sp>
      <p:sp>
        <p:nvSpPr>
          <p:cNvPr id="60421" name="文本框 287749"/>
          <p:cNvSpPr txBox="1"/>
          <p:nvPr/>
        </p:nvSpPr>
        <p:spPr>
          <a:xfrm>
            <a:off x="2352675" y="4435475"/>
            <a:ext cx="1402080" cy="583565"/>
          </a:xfrm>
          <a:prstGeom prst="rect">
            <a:avLst/>
          </a:prstGeom>
          <a:noFill/>
          <a:ln w="9525">
            <a:noFill/>
          </a:ln>
        </p:spPr>
        <p:txBody>
          <a:bodyPr wrap="none" anchor="t">
            <a:spAutoFit/>
          </a:bodyPr>
          <a:lstStyle/>
          <a:p>
            <a:pPr>
              <a:spcBef>
                <a:spcPct val="50000"/>
              </a:spcBef>
            </a:pPr>
            <a:r>
              <a:rPr lang="zh-CN" altLang="en-US" sz="3200" dirty="0">
                <a:solidFill>
                  <a:srgbClr val="FF5050"/>
                </a:solidFill>
                <a:latin typeface="Arial" panose="020B0604020202020204" pitchFamily="34" charset="0"/>
                <a:ea typeface="隶书" panose="02010509060101010101" pitchFamily="49" charset="-122"/>
              </a:rPr>
              <a:t>底特律</a:t>
            </a:r>
          </a:p>
        </p:txBody>
      </p:sp>
      <p:sp>
        <p:nvSpPr>
          <p:cNvPr id="60422" name="文本框 287750"/>
          <p:cNvSpPr txBox="1"/>
          <p:nvPr/>
        </p:nvSpPr>
        <p:spPr>
          <a:xfrm>
            <a:off x="5811520" y="5422900"/>
            <a:ext cx="1402080" cy="583565"/>
          </a:xfrm>
          <a:prstGeom prst="rect">
            <a:avLst/>
          </a:prstGeom>
          <a:noFill/>
          <a:ln w="9525">
            <a:noFill/>
          </a:ln>
        </p:spPr>
        <p:txBody>
          <a:bodyPr wrap="none" anchor="t">
            <a:spAutoFit/>
          </a:bodyPr>
          <a:lstStyle/>
          <a:p>
            <a:pPr algn="r">
              <a:spcBef>
                <a:spcPct val="50000"/>
              </a:spcBef>
            </a:pPr>
            <a:r>
              <a:rPr lang="zh-CN" altLang="en-US" sz="3200" dirty="0">
                <a:solidFill>
                  <a:schemeClr val="accent2"/>
                </a:solidFill>
                <a:latin typeface="Arial" panose="020B0604020202020204" pitchFamily="34" charset="0"/>
                <a:ea typeface="隶书" panose="02010509060101010101" pitchFamily="49" charset="-122"/>
              </a:rPr>
              <a:t>公牛队</a:t>
            </a:r>
          </a:p>
        </p:txBody>
      </p:sp>
      <p:sp>
        <p:nvSpPr>
          <p:cNvPr id="60423" name="文本框 287751"/>
          <p:cNvSpPr txBox="1"/>
          <p:nvPr/>
        </p:nvSpPr>
        <p:spPr>
          <a:xfrm>
            <a:off x="2352675" y="5513388"/>
            <a:ext cx="1402080" cy="583565"/>
          </a:xfrm>
          <a:prstGeom prst="rect">
            <a:avLst/>
          </a:prstGeom>
          <a:noFill/>
          <a:ln w="9525">
            <a:noFill/>
          </a:ln>
        </p:spPr>
        <p:txBody>
          <a:bodyPr wrap="none" anchor="t">
            <a:spAutoFit/>
          </a:bodyPr>
          <a:lstStyle/>
          <a:p>
            <a:pPr>
              <a:spcBef>
                <a:spcPct val="50000"/>
              </a:spcBef>
            </a:pPr>
            <a:r>
              <a:rPr lang="zh-CN" altLang="en-US" sz="3200" dirty="0">
                <a:solidFill>
                  <a:srgbClr val="FF5050"/>
                </a:solidFill>
                <a:latin typeface="Arial" panose="020B0604020202020204" pitchFamily="34" charset="0"/>
                <a:ea typeface="隶书" panose="02010509060101010101" pitchFamily="49" charset="-122"/>
              </a:rPr>
              <a:t>休斯敦</a:t>
            </a:r>
          </a:p>
        </p:txBody>
      </p:sp>
      <p:sp>
        <p:nvSpPr>
          <p:cNvPr id="60424" name="文本框 287752"/>
          <p:cNvSpPr txBox="1"/>
          <p:nvPr/>
        </p:nvSpPr>
        <p:spPr>
          <a:xfrm>
            <a:off x="5811520" y="3408363"/>
            <a:ext cx="1402080" cy="583565"/>
          </a:xfrm>
          <a:prstGeom prst="rect">
            <a:avLst/>
          </a:prstGeom>
          <a:noFill/>
          <a:ln w="9525">
            <a:noFill/>
          </a:ln>
        </p:spPr>
        <p:txBody>
          <a:bodyPr wrap="none" anchor="t">
            <a:spAutoFit/>
          </a:bodyPr>
          <a:lstStyle/>
          <a:p>
            <a:pPr algn="r">
              <a:spcBef>
                <a:spcPct val="50000"/>
              </a:spcBef>
            </a:pPr>
            <a:r>
              <a:rPr lang="zh-CN" altLang="en-US" sz="3200" dirty="0">
                <a:solidFill>
                  <a:schemeClr val="accent2"/>
                </a:solidFill>
                <a:latin typeface="Arial" panose="020B0604020202020204" pitchFamily="34" charset="0"/>
                <a:ea typeface="隶书" panose="02010509060101010101" pitchFamily="49" charset="-122"/>
              </a:rPr>
              <a:t>火箭队</a:t>
            </a:r>
          </a:p>
        </p:txBody>
      </p:sp>
      <p:sp>
        <p:nvSpPr>
          <p:cNvPr id="60425" name="矩形 287753"/>
          <p:cNvSpPr/>
          <p:nvPr/>
        </p:nvSpPr>
        <p:spPr>
          <a:xfrm>
            <a:off x="2566988" y="1052513"/>
            <a:ext cx="6361112" cy="1008062"/>
          </a:xfrm>
          <a:prstGeom prst="rect">
            <a:avLst/>
          </a:prstGeom>
        </p:spPr>
        <p:txBody>
          <a:bodyPr wrap="none" fromWordArt="1">
            <a:prstTxWarp prst="textDeflate">
              <a:avLst>
                <a:gd name="adj" fmla="val 26227"/>
              </a:avLst>
            </a:prstTxWarp>
            <a:normAutofit/>
          </a:bodyPr>
          <a:lstStyle/>
          <a:p>
            <a:pPr algn="ctr"/>
            <a:r>
              <a:rPr lang="zh-CN" altLang="en-US" sz="3600" b="1">
                <a:ln w="9525" cap="flat" cmpd="sng">
                  <a:solidFill>
                    <a:srgbClr val="000000"/>
                  </a:solid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rPr>
              <a:t>你能把下列城市与篮球队队名连起来吗？</a:t>
            </a:r>
          </a:p>
        </p:txBody>
      </p:sp>
      <p:pic>
        <p:nvPicPr>
          <p:cNvPr id="60426" name="图片 287754" descr="活塞"/>
          <p:cNvPicPr>
            <a:picLocks noChangeAspect="1"/>
          </p:cNvPicPr>
          <p:nvPr/>
        </p:nvPicPr>
        <p:blipFill>
          <a:blip r:embed="rId2">
            <a:clrChange>
              <a:clrFrom>
                <a:srgbClr val="FFFFFF"/>
              </a:clrFrom>
              <a:clrTo>
                <a:srgbClr val="FFFFFF">
                  <a:alpha val="0"/>
                </a:srgbClr>
              </a:clrTo>
            </a:clrChange>
          </a:blip>
          <a:stretch>
            <a:fillRect/>
          </a:stretch>
        </p:blipFill>
        <p:spPr>
          <a:xfrm>
            <a:off x="8653463" y="2205038"/>
            <a:ext cx="971550" cy="828675"/>
          </a:xfrm>
          <a:prstGeom prst="rect">
            <a:avLst/>
          </a:prstGeom>
          <a:noFill/>
          <a:ln w="9525">
            <a:noFill/>
          </a:ln>
        </p:spPr>
      </p:pic>
      <p:pic>
        <p:nvPicPr>
          <p:cNvPr id="60427" name="图片 287755" descr="火"/>
          <p:cNvPicPr>
            <a:picLocks noChangeAspect="1"/>
          </p:cNvPicPr>
          <p:nvPr/>
        </p:nvPicPr>
        <p:blipFill>
          <a:blip r:embed="rId3">
            <a:clrChange>
              <a:clrFrom>
                <a:srgbClr val="FFFFFF"/>
              </a:clrFrom>
              <a:clrTo>
                <a:srgbClr val="FFFFFF">
                  <a:alpha val="0"/>
                </a:srgbClr>
              </a:clrTo>
            </a:clrChange>
          </a:blip>
          <a:stretch>
            <a:fillRect/>
          </a:stretch>
        </p:blipFill>
        <p:spPr>
          <a:xfrm>
            <a:off x="8797925" y="3141663"/>
            <a:ext cx="669925" cy="841375"/>
          </a:xfrm>
          <a:prstGeom prst="rect">
            <a:avLst/>
          </a:prstGeom>
          <a:noFill/>
          <a:ln w="9525">
            <a:noFill/>
          </a:ln>
        </p:spPr>
      </p:pic>
      <p:pic>
        <p:nvPicPr>
          <p:cNvPr id="60428" name="图片 287756" descr="太阳"/>
          <p:cNvPicPr>
            <a:picLocks noChangeAspect="1"/>
          </p:cNvPicPr>
          <p:nvPr/>
        </p:nvPicPr>
        <p:blipFill>
          <a:blip r:embed="rId4">
            <a:clrChange>
              <a:clrFrom>
                <a:srgbClr val="F8F8F8"/>
              </a:clrFrom>
              <a:clrTo>
                <a:srgbClr val="F8F8F8">
                  <a:alpha val="0"/>
                </a:srgbClr>
              </a:clrTo>
            </a:clrChange>
          </a:blip>
          <a:stretch>
            <a:fillRect/>
          </a:stretch>
        </p:blipFill>
        <p:spPr>
          <a:xfrm>
            <a:off x="8797925" y="4149725"/>
            <a:ext cx="741363" cy="754063"/>
          </a:xfrm>
          <a:prstGeom prst="rect">
            <a:avLst/>
          </a:prstGeom>
          <a:noFill/>
          <a:ln w="9525">
            <a:noFill/>
          </a:ln>
        </p:spPr>
      </p:pic>
      <p:pic>
        <p:nvPicPr>
          <p:cNvPr id="60429" name="图片 287757" descr="公"/>
          <p:cNvPicPr>
            <a:picLocks noChangeAspect="1"/>
          </p:cNvPicPr>
          <p:nvPr/>
        </p:nvPicPr>
        <p:blipFill>
          <a:blip r:embed="rId5">
            <a:clrChange>
              <a:clrFrom>
                <a:srgbClr val="FCFEFC"/>
              </a:clrFrom>
              <a:clrTo>
                <a:srgbClr val="FCFEFC">
                  <a:alpha val="0"/>
                </a:srgbClr>
              </a:clrTo>
            </a:clrChange>
          </a:blip>
          <a:stretch>
            <a:fillRect/>
          </a:stretch>
        </p:blipFill>
        <p:spPr>
          <a:xfrm>
            <a:off x="8797925" y="5300663"/>
            <a:ext cx="658813" cy="666750"/>
          </a:xfrm>
          <a:prstGeom prst="rect">
            <a:avLst/>
          </a:prstGeom>
          <a:noFill/>
          <a:ln w="9525">
            <a:noFill/>
          </a:ln>
        </p:spPr>
      </p:pic>
      <p:sp>
        <p:nvSpPr>
          <p:cNvPr id="287759" name="直接连接符 287758"/>
          <p:cNvSpPr/>
          <p:nvPr/>
        </p:nvSpPr>
        <p:spPr>
          <a:xfrm>
            <a:off x="3756025" y="2852738"/>
            <a:ext cx="2160588" cy="2881312"/>
          </a:xfrm>
          <a:prstGeom prst="line">
            <a:avLst/>
          </a:prstGeom>
          <a:ln w="19050" cap="flat" cmpd="sng">
            <a:solidFill>
              <a:srgbClr val="3333FF"/>
            </a:solidFill>
            <a:prstDash val="solid"/>
            <a:round/>
            <a:headEnd type="none" w="med" len="med"/>
            <a:tailEnd type="none" w="med" len="med"/>
          </a:ln>
        </p:spPr>
      </p:sp>
      <p:sp>
        <p:nvSpPr>
          <p:cNvPr id="287760" name="直接连接符 287759"/>
          <p:cNvSpPr/>
          <p:nvPr/>
        </p:nvSpPr>
        <p:spPr>
          <a:xfrm flipH="1">
            <a:off x="7213600" y="5661025"/>
            <a:ext cx="1511300" cy="0"/>
          </a:xfrm>
          <a:prstGeom prst="line">
            <a:avLst/>
          </a:prstGeom>
          <a:ln w="19050" cap="flat" cmpd="sng">
            <a:solidFill>
              <a:srgbClr val="3333FF"/>
            </a:solidFill>
            <a:prstDash val="solid"/>
            <a:round/>
            <a:headEnd type="none" w="med" len="med"/>
            <a:tailEnd type="none" w="med" len="med"/>
          </a:ln>
        </p:spPr>
      </p:sp>
      <p:sp>
        <p:nvSpPr>
          <p:cNvPr id="287761" name="直接连接符 287760"/>
          <p:cNvSpPr/>
          <p:nvPr/>
        </p:nvSpPr>
        <p:spPr>
          <a:xfrm>
            <a:off x="4116388" y="3789363"/>
            <a:ext cx="1800225" cy="863600"/>
          </a:xfrm>
          <a:prstGeom prst="line">
            <a:avLst/>
          </a:prstGeom>
          <a:ln w="19050" cap="flat" cmpd="sng">
            <a:solidFill>
              <a:srgbClr val="3333FF"/>
            </a:solidFill>
            <a:prstDash val="solid"/>
            <a:round/>
            <a:headEnd type="none" w="med" len="med"/>
            <a:tailEnd type="none" w="med" len="med"/>
          </a:ln>
        </p:spPr>
      </p:sp>
      <p:sp>
        <p:nvSpPr>
          <p:cNvPr id="287762" name="直接连接符 287761"/>
          <p:cNvSpPr/>
          <p:nvPr/>
        </p:nvSpPr>
        <p:spPr>
          <a:xfrm flipH="1">
            <a:off x="7213600" y="4652963"/>
            <a:ext cx="1511300" cy="0"/>
          </a:xfrm>
          <a:prstGeom prst="line">
            <a:avLst/>
          </a:prstGeom>
          <a:ln w="19050" cap="flat" cmpd="sng">
            <a:solidFill>
              <a:srgbClr val="3333FF"/>
            </a:solidFill>
            <a:prstDash val="solid"/>
            <a:round/>
            <a:headEnd type="none" w="med" len="med"/>
            <a:tailEnd type="none" w="med" len="med"/>
          </a:ln>
        </p:spPr>
      </p:sp>
      <p:sp>
        <p:nvSpPr>
          <p:cNvPr id="287763" name="直接连接符 287762"/>
          <p:cNvSpPr/>
          <p:nvPr/>
        </p:nvSpPr>
        <p:spPr>
          <a:xfrm flipV="1">
            <a:off x="3756025" y="2781300"/>
            <a:ext cx="2016125" cy="2016125"/>
          </a:xfrm>
          <a:prstGeom prst="line">
            <a:avLst/>
          </a:prstGeom>
          <a:ln w="19050" cap="flat" cmpd="sng">
            <a:solidFill>
              <a:srgbClr val="3333FF"/>
            </a:solidFill>
            <a:prstDash val="solid"/>
            <a:round/>
            <a:headEnd type="none" w="med" len="med"/>
            <a:tailEnd type="none" w="med" len="med"/>
          </a:ln>
        </p:spPr>
      </p:sp>
      <p:sp>
        <p:nvSpPr>
          <p:cNvPr id="287764" name="直接连接符 287763"/>
          <p:cNvSpPr/>
          <p:nvPr/>
        </p:nvSpPr>
        <p:spPr>
          <a:xfrm flipH="1">
            <a:off x="7140575" y="2708275"/>
            <a:ext cx="1511300" cy="0"/>
          </a:xfrm>
          <a:prstGeom prst="line">
            <a:avLst/>
          </a:prstGeom>
          <a:ln w="19050" cap="flat" cmpd="sng">
            <a:solidFill>
              <a:srgbClr val="3333FF"/>
            </a:solidFill>
            <a:prstDash val="solid"/>
            <a:round/>
            <a:headEnd type="none" w="med" len="med"/>
            <a:tailEnd type="none" w="med" len="med"/>
          </a:ln>
        </p:spPr>
      </p:sp>
      <p:sp>
        <p:nvSpPr>
          <p:cNvPr id="287765" name="直接连接符 287764"/>
          <p:cNvSpPr/>
          <p:nvPr/>
        </p:nvSpPr>
        <p:spPr>
          <a:xfrm flipV="1">
            <a:off x="3756025" y="3717925"/>
            <a:ext cx="2089150" cy="2087563"/>
          </a:xfrm>
          <a:prstGeom prst="line">
            <a:avLst/>
          </a:prstGeom>
          <a:ln w="19050" cap="flat" cmpd="sng">
            <a:solidFill>
              <a:srgbClr val="3333FF"/>
            </a:solidFill>
            <a:prstDash val="solid"/>
            <a:round/>
            <a:headEnd type="none" w="med" len="med"/>
            <a:tailEnd type="none" w="med" len="med"/>
          </a:ln>
        </p:spPr>
      </p:sp>
      <p:sp>
        <p:nvSpPr>
          <p:cNvPr id="287766" name="直接连接符 287765"/>
          <p:cNvSpPr/>
          <p:nvPr/>
        </p:nvSpPr>
        <p:spPr>
          <a:xfrm flipH="1">
            <a:off x="7213600" y="3716338"/>
            <a:ext cx="1511300" cy="0"/>
          </a:xfrm>
          <a:prstGeom prst="line">
            <a:avLst/>
          </a:prstGeom>
          <a:ln w="19050" cap="flat" cmpd="sng">
            <a:solidFill>
              <a:srgbClr val="3333FF"/>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7759"/>
                                        </p:tgtEl>
                                        <p:attrNameLst>
                                          <p:attrName>style.visibility</p:attrName>
                                        </p:attrNameLst>
                                      </p:cBhvr>
                                      <p:to>
                                        <p:strVal val="visible"/>
                                      </p:to>
                                    </p:set>
                                    <p:animEffect transition="in" filter="wipe(left)">
                                      <p:cBhvr>
                                        <p:cTn id="7" dur="500"/>
                                        <p:tgtEl>
                                          <p:spTgt spid="287759"/>
                                        </p:tgtEl>
                                      </p:cBhvr>
                                    </p:animEffect>
                                  </p:childTnLst>
                                </p:cTn>
                              </p:par>
                              <p:par>
                                <p:cTn id="8" presetID="22" presetClass="entr" presetSubtype="8" fill="hold" nodeType="withEffect">
                                  <p:stCondLst>
                                    <p:cond delay="0"/>
                                  </p:stCondLst>
                                  <p:childTnLst>
                                    <p:set>
                                      <p:cBhvr>
                                        <p:cTn id="9" dur="1" fill="hold">
                                          <p:stCondLst>
                                            <p:cond delay="0"/>
                                          </p:stCondLst>
                                        </p:cTn>
                                        <p:tgtEl>
                                          <p:spTgt spid="287760"/>
                                        </p:tgtEl>
                                        <p:attrNameLst>
                                          <p:attrName>style.visibility</p:attrName>
                                        </p:attrNameLst>
                                      </p:cBhvr>
                                      <p:to>
                                        <p:strVal val="visible"/>
                                      </p:to>
                                    </p:set>
                                    <p:animEffect transition="in" filter="wipe(left)">
                                      <p:cBhvr>
                                        <p:cTn id="10" dur="500"/>
                                        <p:tgtEl>
                                          <p:spTgt spid="2877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7761"/>
                                        </p:tgtEl>
                                        <p:attrNameLst>
                                          <p:attrName>style.visibility</p:attrName>
                                        </p:attrNameLst>
                                      </p:cBhvr>
                                      <p:to>
                                        <p:strVal val="visible"/>
                                      </p:to>
                                    </p:set>
                                    <p:animEffect transition="in" filter="wipe(left)">
                                      <p:cBhvr>
                                        <p:cTn id="15" dur="500"/>
                                        <p:tgtEl>
                                          <p:spTgt spid="287761"/>
                                        </p:tgtEl>
                                      </p:cBhvr>
                                    </p:animEffect>
                                  </p:childTnLst>
                                </p:cTn>
                              </p:par>
                              <p:par>
                                <p:cTn id="16" presetID="22" presetClass="entr" presetSubtype="8" fill="hold" nodeType="withEffect">
                                  <p:stCondLst>
                                    <p:cond delay="0"/>
                                  </p:stCondLst>
                                  <p:childTnLst>
                                    <p:set>
                                      <p:cBhvr>
                                        <p:cTn id="17" dur="1" fill="hold">
                                          <p:stCondLst>
                                            <p:cond delay="0"/>
                                          </p:stCondLst>
                                        </p:cTn>
                                        <p:tgtEl>
                                          <p:spTgt spid="287762"/>
                                        </p:tgtEl>
                                        <p:attrNameLst>
                                          <p:attrName>style.visibility</p:attrName>
                                        </p:attrNameLst>
                                      </p:cBhvr>
                                      <p:to>
                                        <p:strVal val="visible"/>
                                      </p:to>
                                    </p:set>
                                    <p:animEffect transition="in" filter="wipe(left)">
                                      <p:cBhvr>
                                        <p:cTn id="18" dur="500"/>
                                        <p:tgtEl>
                                          <p:spTgt spid="28776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7763"/>
                                        </p:tgtEl>
                                        <p:attrNameLst>
                                          <p:attrName>style.visibility</p:attrName>
                                        </p:attrNameLst>
                                      </p:cBhvr>
                                      <p:to>
                                        <p:strVal val="visible"/>
                                      </p:to>
                                    </p:set>
                                    <p:animEffect transition="in" filter="wipe(left)">
                                      <p:cBhvr>
                                        <p:cTn id="23" dur="500"/>
                                        <p:tgtEl>
                                          <p:spTgt spid="287763"/>
                                        </p:tgtEl>
                                      </p:cBhvr>
                                    </p:animEffect>
                                  </p:childTnLst>
                                </p:cTn>
                              </p:par>
                              <p:par>
                                <p:cTn id="24" presetID="22" presetClass="entr" presetSubtype="8" fill="hold" nodeType="withEffect">
                                  <p:stCondLst>
                                    <p:cond delay="0"/>
                                  </p:stCondLst>
                                  <p:childTnLst>
                                    <p:set>
                                      <p:cBhvr>
                                        <p:cTn id="25" dur="1" fill="hold">
                                          <p:stCondLst>
                                            <p:cond delay="0"/>
                                          </p:stCondLst>
                                        </p:cTn>
                                        <p:tgtEl>
                                          <p:spTgt spid="287764"/>
                                        </p:tgtEl>
                                        <p:attrNameLst>
                                          <p:attrName>style.visibility</p:attrName>
                                        </p:attrNameLst>
                                      </p:cBhvr>
                                      <p:to>
                                        <p:strVal val="visible"/>
                                      </p:to>
                                    </p:set>
                                    <p:animEffect transition="in" filter="wipe(left)">
                                      <p:cBhvr>
                                        <p:cTn id="26" dur="500"/>
                                        <p:tgtEl>
                                          <p:spTgt spid="2877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87765"/>
                                        </p:tgtEl>
                                        <p:attrNameLst>
                                          <p:attrName>style.visibility</p:attrName>
                                        </p:attrNameLst>
                                      </p:cBhvr>
                                      <p:to>
                                        <p:strVal val="visible"/>
                                      </p:to>
                                    </p:set>
                                    <p:animEffect transition="in" filter="wipe(left)">
                                      <p:cBhvr>
                                        <p:cTn id="31" dur="500"/>
                                        <p:tgtEl>
                                          <p:spTgt spid="287765"/>
                                        </p:tgtEl>
                                      </p:cBhvr>
                                    </p:animEffect>
                                  </p:childTnLst>
                                </p:cTn>
                              </p:par>
                              <p:par>
                                <p:cTn id="32" presetID="22" presetClass="entr" presetSubtype="8" fill="hold" nodeType="withEffect">
                                  <p:stCondLst>
                                    <p:cond delay="0"/>
                                  </p:stCondLst>
                                  <p:childTnLst>
                                    <p:set>
                                      <p:cBhvr>
                                        <p:cTn id="33" dur="1" fill="hold">
                                          <p:stCondLst>
                                            <p:cond delay="0"/>
                                          </p:stCondLst>
                                        </p:cTn>
                                        <p:tgtEl>
                                          <p:spTgt spid="287766"/>
                                        </p:tgtEl>
                                        <p:attrNameLst>
                                          <p:attrName>style.visibility</p:attrName>
                                        </p:attrNameLst>
                                      </p:cBhvr>
                                      <p:to>
                                        <p:strVal val="visible"/>
                                      </p:to>
                                    </p:set>
                                    <p:animEffect transition="in" filter="wipe(left)">
                                      <p:cBhvr>
                                        <p:cTn id="34" dur="500"/>
                                        <p:tgtEl>
                                          <p:spTgt spid="28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文本框 103453"/>
          <p:cNvSpPr txBox="1"/>
          <p:nvPr/>
        </p:nvSpPr>
        <p:spPr>
          <a:xfrm>
            <a:off x="204153" y="181293"/>
            <a:ext cx="551815" cy="5689600"/>
          </a:xfrm>
          <a:prstGeom prst="rect">
            <a:avLst/>
          </a:prstGeom>
          <a:noFill/>
          <a:ln w="9525">
            <a:noFill/>
          </a:ln>
        </p:spPr>
        <p:txBody>
          <a:bodyPr vert="eaVert" anchor="t">
            <a:spAutoFit/>
          </a:bodyPr>
          <a:lstStyle/>
          <a:p>
            <a:pPr>
              <a:spcBef>
                <a:spcPct val="50000"/>
              </a:spcBef>
            </a:pPr>
            <a:r>
              <a:rPr lang="zh-CN" altLang="en-US" sz="2400" b="1" dirty="0">
                <a:effectLst>
                  <a:outerShdw blurRad="38100" dist="38100" dir="2700000" algn="tl">
                    <a:srgbClr val="000000">
                      <a:alpha val="43137"/>
                    </a:srgbClr>
                  </a:outerShdw>
                </a:effectLst>
                <a:latin typeface="Arial" panose="020B0604020202020204" pitchFamily="34" charset="0"/>
                <a:ea typeface="宋体" panose="02010600030101010101" pitchFamily="2" charset="-122"/>
              </a:rPr>
              <a:t>将图中地理事物的名称拖至其相应的位置。</a:t>
            </a:r>
          </a:p>
        </p:txBody>
      </p:sp>
    </p:spTree>
    <p:controls>
      <mc:AlternateContent xmlns:mc="http://schemas.openxmlformats.org/markup-compatibility/2006">
        <mc:Choice xmlns:v="urn:schemas-microsoft-com:vml" Requires="v">
          <p:control spid="2058" r:id="rId2" imgW="9155430" imgH="6663690"/>
        </mc:Choice>
        <mc:Fallback>
          <p:control r:id="rId2" imgW="9155430" imgH="6663690">
            <p:pic>
              <p:nvPicPr>
                <p:cNvPr id="2" name="Host Control  2050"/>
                <p:cNvPicPr/>
                <p:nvPr/>
              </p:nvPicPr>
              <p:blipFill>
                <a:blip r:embed="rId4"/>
                <a:stretch>
                  <a:fillRect/>
                </a:stretch>
              </p:blipFill>
              <p:spPr>
                <a:xfrm>
                  <a:off x="1605915" y="102870"/>
                  <a:ext cx="9155430" cy="6663690"/>
                </a:xfrm>
                <a:prstGeom prst="rect">
                  <a:avLst/>
                </a:prstGeom>
                <a:noFill/>
                <a:ln w="9525">
                  <a:noFill/>
                </a:ln>
              </p:spPr>
            </p:pic>
          </p:control>
        </mc:Fallback>
      </mc:AlternateContent>
    </p:controls>
  </p:cSld>
  <p:clrMapOvr>
    <a:masterClrMapping/>
  </p:clrMapOvr>
  <p:transition spd="slow">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4" name="文本框 343043"/>
          <p:cNvSpPr txBox="1"/>
          <p:nvPr/>
        </p:nvSpPr>
        <p:spPr>
          <a:xfrm>
            <a:off x="96520" y="187008"/>
            <a:ext cx="2387600" cy="583565"/>
          </a:xfrm>
          <a:prstGeom prst="rect">
            <a:avLst/>
          </a:prstGeom>
          <a:noFill/>
          <a:ln w="9525">
            <a:noFill/>
          </a:ln>
        </p:spPr>
        <p:txBody>
          <a:bodyPr>
            <a:spAutoFit/>
          </a:bodyPr>
          <a:lstStyle/>
          <a:p>
            <a:pPr algn="ctr"/>
            <a:r>
              <a:rPr lang="zh-CN" altLang="en-US" sz="3200" b="0" noProof="1">
                <a:solidFill>
                  <a:srgbClr val="FF3300"/>
                </a:solidFill>
                <a:effectLst>
                  <a:outerShdw blurRad="38100" dist="38100" dir="2700000">
                    <a:srgbClr val="C0C0C0"/>
                  </a:outerShdw>
                </a:effectLst>
                <a:latin typeface="Arial" panose="020B0604020202020204" pitchFamily="34" charset="0"/>
                <a:ea typeface="黑体" panose="02010609060101010101" pitchFamily="2" charset="-122"/>
                <a:cs typeface="+mn-cs"/>
              </a:rPr>
              <a:t>课堂练习</a:t>
            </a:r>
            <a:endParaRPr lang="zh-CN" altLang="en-US" sz="3200" b="0" noProof="1">
              <a:solidFill>
                <a:srgbClr val="FF3300"/>
              </a:solidFill>
              <a:effectLst>
                <a:outerShdw blurRad="38100" dist="38100" dir="2700000">
                  <a:srgbClr val="C0C0C0"/>
                </a:outerShdw>
              </a:effectLst>
              <a:latin typeface="Arial" panose="020B0604020202020204" pitchFamily="34" charset="0"/>
              <a:ea typeface="黑体" panose="02010609060101010101" pitchFamily="2" charset="-122"/>
            </a:endParaRPr>
          </a:p>
        </p:txBody>
      </p:sp>
      <p:sp>
        <p:nvSpPr>
          <p:cNvPr id="62466" name="矩形 343045"/>
          <p:cNvSpPr/>
          <p:nvPr/>
        </p:nvSpPr>
        <p:spPr>
          <a:xfrm>
            <a:off x="1536700" y="2458879"/>
            <a:ext cx="449580" cy="506730"/>
          </a:xfrm>
          <a:prstGeom prst="rect">
            <a:avLst/>
          </a:prstGeom>
          <a:noFill/>
          <a:ln w="9525">
            <a:noFill/>
          </a:ln>
        </p:spPr>
        <p:txBody>
          <a:bodyPr wrap="none" anchor="ctr">
            <a:spAutoFit/>
          </a:bodyPr>
          <a:lstStyle/>
          <a:p>
            <a:pPr indent="266700"/>
            <a:endParaRPr lang="en-US" altLang="zh-CN" sz="900" b="0" dirty="0">
              <a:latin typeface="Arial" panose="020B0604020202020204" pitchFamily="34" charset="0"/>
              <a:ea typeface="宋体" panose="02010600030101010101" pitchFamily="2" charset="-122"/>
            </a:endParaRPr>
          </a:p>
          <a:p>
            <a:pPr indent="266700" eaLnBrk="0" hangingPunct="0"/>
            <a:endParaRPr lang="en-US" altLang="zh-CN" sz="1800" b="0" dirty="0">
              <a:latin typeface="Arial" panose="020B0604020202020204" pitchFamily="34" charset="0"/>
              <a:ea typeface="宋体" panose="02010600030101010101" pitchFamily="2" charset="-122"/>
            </a:endParaRPr>
          </a:p>
        </p:txBody>
      </p:sp>
      <p:pic>
        <p:nvPicPr>
          <p:cNvPr id="62467" name="图片 343044" descr="美国地形剖面选择"/>
          <p:cNvPicPr>
            <a:picLocks noChangeAspect="1"/>
          </p:cNvPicPr>
          <p:nvPr/>
        </p:nvPicPr>
        <p:blipFill>
          <a:blip r:embed="rId2"/>
          <a:stretch>
            <a:fillRect/>
          </a:stretch>
        </p:blipFill>
        <p:spPr>
          <a:xfrm>
            <a:off x="962660" y="3227388"/>
            <a:ext cx="8159750" cy="1289050"/>
          </a:xfrm>
          <a:prstGeom prst="rect">
            <a:avLst/>
          </a:prstGeom>
          <a:noFill/>
          <a:ln w="9525">
            <a:noFill/>
          </a:ln>
        </p:spPr>
      </p:pic>
      <p:sp>
        <p:nvSpPr>
          <p:cNvPr id="62468" name="矩形 343046"/>
          <p:cNvSpPr/>
          <p:nvPr/>
        </p:nvSpPr>
        <p:spPr>
          <a:xfrm>
            <a:off x="1536700" y="4162108"/>
            <a:ext cx="449580" cy="245110"/>
          </a:xfrm>
          <a:prstGeom prst="rect">
            <a:avLst/>
          </a:prstGeom>
          <a:noFill/>
          <a:ln w="9525">
            <a:noFill/>
          </a:ln>
        </p:spPr>
        <p:txBody>
          <a:bodyPr wrap="none" anchor="ctr">
            <a:spAutoFit/>
          </a:bodyPr>
          <a:lstStyle/>
          <a:p>
            <a:pPr indent="266700"/>
            <a:r>
              <a:rPr lang="en-US" altLang="zh-CN" sz="1000" b="0" dirty="0">
                <a:latin typeface="Times New Roman" panose="02020603050405020304" pitchFamily="18" charset="0"/>
                <a:ea typeface="宋体" panose="02010600030101010101" pitchFamily="2" charset="-122"/>
              </a:rPr>
              <a:t>               </a:t>
            </a:r>
            <a:endParaRPr lang="en-US" altLang="zh-CN" sz="900" b="0">
              <a:latin typeface="Arial" panose="020B0604020202020204" pitchFamily="34" charset="0"/>
              <a:ea typeface="宋体" panose="02010600030101010101" pitchFamily="2" charset="-122"/>
            </a:endParaRPr>
          </a:p>
        </p:txBody>
      </p:sp>
      <p:sp>
        <p:nvSpPr>
          <p:cNvPr id="62469" name="矩形 343047"/>
          <p:cNvSpPr/>
          <p:nvPr/>
        </p:nvSpPr>
        <p:spPr>
          <a:xfrm>
            <a:off x="697865" y="982345"/>
            <a:ext cx="10737215" cy="2245360"/>
          </a:xfrm>
          <a:prstGeom prst="rect">
            <a:avLst/>
          </a:prstGeom>
          <a:noFill/>
          <a:ln w="9525">
            <a:noFill/>
          </a:ln>
        </p:spPr>
        <p:txBody>
          <a:bodyPr wrap="square" anchor="t">
            <a:spAutoFit/>
          </a:bodyPr>
          <a:lstStyle/>
          <a:p>
            <a:pPr>
              <a:lnSpc>
                <a:spcPct val="125000"/>
              </a:lnSpc>
            </a:pPr>
            <a:r>
              <a:rPr lang="en-US" altLang="zh-CN" sz="2800" b="1" dirty="0">
                <a:solidFill>
                  <a:srgbClr val="CC0000"/>
                </a:solidFill>
                <a:latin typeface="Arial" panose="020B0604020202020204" pitchFamily="34" charset="0"/>
                <a:ea typeface="宋体" panose="02010600030101010101" pitchFamily="2" charset="-122"/>
              </a:rPr>
              <a:t>1</a:t>
            </a:r>
            <a:r>
              <a:rPr lang="zh-CN" altLang="en-US" sz="2800" b="1" dirty="0">
                <a:solidFill>
                  <a:srgbClr val="CC0000"/>
                </a:solidFill>
                <a:latin typeface="Arial" panose="020B0604020202020204" pitchFamily="34" charset="0"/>
                <a:ea typeface="宋体" panose="02010600030101010101" pitchFamily="2" charset="-122"/>
              </a:rPr>
              <a:t>．与美国不相临的海洋是                                            （    ）</a:t>
            </a:r>
          </a:p>
          <a:p>
            <a:pPr>
              <a:lnSpc>
                <a:spcPct val="125000"/>
              </a:lnSpc>
            </a:pPr>
            <a:r>
              <a:rPr lang="en-US" altLang="zh-CN" sz="2800" b="1" dirty="0">
                <a:latin typeface="Arial" panose="020B0604020202020204" pitchFamily="34" charset="0"/>
                <a:ea typeface="宋体" panose="02010600030101010101" pitchFamily="2" charset="-122"/>
              </a:rPr>
              <a:t>A</a:t>
            </a:r>
            <a:r>
              <a:rPr lang="zh-CN" altLang="en-US" sz="2800" b="1" dirty="0">
                <a:latin typeface="Arial" panose="020B0604020202020204" pitchFamily="34" charset="0"/>
                <a:ea typeface="宋体" panose="02010600030101010101" pitchFamily="2" charset="-122"/>
              </a:rPr>
              <a:t>．加勒比海                         </a:t>
            </a:r>
            <a:r>
              <a:rPr lang="en-US" altLang="zh-CN" sz="2800" b="1" dirty="0">
                <a:latin typeface="Arial" panose="020B0604020202020204" pitchFamily="34" charset="0"/>
                <a:ea typeface="宋体" panose="02010600030101010101" pitchFamily="2" charset="-122"/>
              </a:rPr>
              <a:t>B</a:t>
            </a:r>
            <a:r>
              <a:rPr lang="zh-CN" altLang="en-US" sz="2800" b="1" dirty="0">
                <a:latin typeface="Arial" panose="020B0604020202020204" pitchFamily="34" charset="0"/>
                <a:ea typeface="宋体" panose="02010600030101010101" pitchFamily="2" charset="-122"/>
              </a:rPr>
              <a:t>．墨西哥湾</a:t>
            </a:r>
          </a:p>
          <a:p>
            <a:pPr>
              <a:lnSpc>
                <a:spcPct val="125000"/>
              </a:lnSpc>
            </a:pPr>
            <a:r>
              <a:rPr lang="en-US" altLang="zh-CN" sz="2800" b="1" dirty="0">
                <a:latin typeface="Arial" panose="020B0604020202020204" pitchFamily="34" charset="0"/>
                <a:ea typeface="宋体" panose="02010600030101010101" pitchFamily="2" charset="-122"/>
              </a:rPr>
              <a:t>C</a:t>
            </a:r>
            <a:r>
              <a:rPr lang="zh-CN" altLang="en-US" sz="2800" b="1" dirty="0">
                <a:latin typeface="Arial" panose="020B0604020202020204" pitchFamily="34" charset="0"/>
                <a:ea typeface="宋体" panose="02010600030101010101" pitchFamily="2" charset="-122"/>
              </a:rPr>
              <a:t>．太平洋                             </a:t>
            </a:r>
            <a:r>
              <a:rPr lang="en-US" altLang="zh-CN" sz="2800" b="1" dirty="0">
                <a:latin typeface="Arial" panose="020B0604020202020204" pitchFamily="34" charset="0"/>
                <a:ea typeface="宋体" panose="02010600030101010101" pitchFamily="2" charset="-122"/>
              </a:rPr>
              <a:t>D</a:t>
            </a:r>
            <a:r>
              <a:rPr lang="zh-CN" altLang="en-US" sz="2800" b="1" dirty="0">
                <a:latin typeface="Arial" panose="020B0604020202020204" pitchFamily="34" charset="0"/>
                <a:ea typeface="宋体" panose="02010600030101010101" pitchFamily="2" charset="-122"/>
              </a:rPr>
              <a:t>．北冰洋</a:t>
            </a:r>
          </a:p>
          <a:p>
            <a:pPr>
              <a:lnSpc>
                <a:spcPct val="125000"/>
              </a:lnSpc>
            </a:pPr>
            <a:r>
              <a:rPr lang="en-US" altLang="zh-CN" sz="2800" b="1" dirty="0">
                <a:solidFill>
                  <a:srgbClr val="CC0000"/>
                </a:solidFill>
                <a:latin typeface="Arial" panose="020B0604020202020204" pitchFamily="34" charset="0"/>
                <a:ea typeface="宋体" panose="02010600030101010101" pitchFamily="2" charset="-122"/>
              </a:rPr>
              <a:t>2</a:t>
            </a:r>
            <a:r>
              <a:rPr lang="zh-CN" altLang="en-US" sz="2800" b="1" dirty="0">
                <a:solidFill>
                  <a:srgbClr val="CC0000"/>
                </a:solidFill>
                <a:latin typeface="Arial" panose="020B0604020202020204" pitchFamily="34" charset="0"/>
                <a:ea typeface="宋体" panose="02010600030101010101" pitchFamily="2" charset="-122"/>
              </a:rPr>
              <a:t>．能正确反映美国中部自西向东地势起伏的剖面图是 （    ）</a:t>
            </a:r>
          </a:p>
        </p:txBody>
      </p:sp>
      <p:sp>
        <p:nvSpPr>
          <p:cNvPr id="62470" name="矩形 343049"/>
          <p:cNvSpPr/>
          <p:nvPr/>
        </p:nvSpPr>
        <p:spPr>
          <a:xfrm>
            <a:off x="1728788" y="4516755"/>
            <a:ext cx="6769100" cy="368300"/>
          </a:xfrm>
          <a:prstGeom prst="rect">
            <a:avLst/>
          </a:prstGeom>
          <a:noFill/>
          <a:ln w="9525">
            <a:noFill/>
          </a:ln>
        </p:spPr>
        <p:txBody>
          <a:bodyPr anchor="t">
            <a:spAutoFit/>
          </a:bodyPr>
          <a:lstStyle/>
          <a:p>
            <a:r>
              <a:rPr lang="en-US" altLang="zh-CN">
                <a:latin typeface="Arial" panose="020B0604020202020204" pitchFamily="34" charset="0"/>
                <a:ea typeface="宋体" panose="02010600030101010101" pitchFamily="2" charset="-122"/>
              </a:rPr>
              <a:t>A                                B                               C                              D</a:t>
            </a:r>
            <a:endParaRPr lang="en-US" altLang="zh-CN" dirty="0">
              <a:latin typeface="Arial" panose="020B0604020202020204" pitchFamily="34" charset="0"/>
              <a:ea typeface="宋体" panose="02010600030101010101" pitchFamily="2" charset="-122"/>
            </a:endParaRPr>
          </a:p>
        </p:txBody>
      </p:sp>
      <p:sp>
        <p:nvSpPr>
          <p:cNvPr id="343051" name="矩形 343050"/>
          <p:cNvSpPr/>
          <p:nvPr/>
        </p:nvSpPr>
        <p:spPr>
          <a:xfrm>
            <a:off x="9674860" y="1104900"/>
            <a:ext cx="589280" cy="460375"/>
          </a:xfrm>
          <a:prstGeom prst="rect">
            <a:avLst/>
          </a:prstGeom>
          <a:noFill/>
          <a:ln w="9525">
            <a:noFill/>
          </a:ln>
        </p:spPr>
        <p:txBody>
          <a:bodyPr wrap="square" anchor="t">
            <a:spAutoFit/>
          </a:bodyPr>
          <a:lstStyle/>
          <a:p>
            <a:r>
              <a:rPr lang="en-US" altLang="zh-CN" sz="2400">
                <a:solidFill>
                  <a:srgbClr val="3333FF"/>
                </a:solidFill>
                <a:latin typeface="Times New Roman" panose="02020603050405020304" pitchFamily="18" charset="0"/>
                <a:ea typeface="宋体" panose="02010600030101010101" pitchFamily="2" charset="-122"/>
              </a:rPr>
              <a:t>A</a:t>
            </a:r>
            <a:endParaRPr lang="en-US" altLang="zh-CN" sz="2400" dirty="0">
              <a:solidFill>
                <a:srgbClr val="3333FF"/>
              </a:solidFill>
              <a:latin typeface="Times New Roman" panose="02020603050405020304" pitchFamily="18" charset="0"/>
              <a:ea typeface="宋体" panose="02010600030101010101" pitchFamily="2" charset="-122"/>
            </a:endParaRPr>
          </a:p>
        </p:txBody>
      </p:sp>
      <p:sp>
        <p:nvSpPr>
          <p:cNvPr id="343052" name="矩形 343051"/>
          <p:cNvSpPr/>
          <p:nvPr/>
        </p:nvSpPr>
        <p:spPr>
          <a:xfrm>
            <a:off x="9685020" y="2768918"/>
            <a:ext cx="386080" cy="460375"/>
          </a:xfrm>
          <a:prstGeom prst="rect">
            <a:avLst/>
          </a:prstGeom>
          <a:noFill/>
          <a:ln w="9525">
            <a:noFill/>
          </a:ln>
        </p:spPr>
        <p:txBody>
          <a:bodyPr wrap="none" anchor="t">
            <a:spAutoFit/>
          </a:bodyPr>
          <a:lstStyle/>
          <a:p>
            <a:r>
              <a:rPr lang="en-US" altLang="zh-CN" sz="2400">
                <a:solidFill>
                  <a:srgbClr val="3333FF"/>
                </a:solidFill>
                <a:latin typeface="Times New Roman" panose="02020603050405020304" pitchFamily="18" charset="0"/>
                <a:ea typeface="宋体" panose="02010600030101010101" pitchFamily="2" charset="-122"/>
              </a:rPr>
              <a:t>B</a:t>
            </a:r>
            <a:endParaRPr lang="en-US" altLang="zh-CN" sz="2400" dirty="0">
              <a:solidFill>
                <a:srgbClr val="3333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3051"/>
                                        </p:tgtEl>
                                        <p:attrNameLst>
                                          <p:attrName>style.visibility</p:attrName>
                                        </p:attrNameLst>
                                      </p:cBhvr>
                                      <p:to>
                                        <p:strVal val="visible"/>
                                      </p:to>
                                    </p:set>
                                    <p:anim calcmode="lin" valueType="num">
                                      <p:cBhvr additive="base">
                                        <p:cTn id="7" dur="500" fill="hold"/>
                                        <p:tgtEl>
                                          <p:spTgt spid="343051"/>
                                        </p:tgtEl>
                                        <p:attrNameLst>
                                          <p:attrName>ppt_x</p:attrName>
                                        </p:attrNameLst>
                                      </p:cBhvr>
                                      <p:tavLst>
                                        <p:tav tm="0">
                                          <p:val>
                                            <p:strVal val="#ppt_x"/>
                                          </p:val>
                                        </p:tav>
                                        <p:tav tm="100000">
                                          <p:val>
                                            <p:strVal val="#ppt_x"/>
                                          </p:val>
                                        </p:tav>
                                      </p:tavLst>
                                    </p:anim>
                                    <p:anim calcmode="lin" valueType="num">
                                      <p:cBhvr additive="base">
                                        <p:cTn id="8" dur="500" fill="hold"/>
                                        <p:tgtEl>
                                          <p:spTgt spid="343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3052"/>
                                        </p:tgtEl>
                                        <p:attrNameLst>
                                          <p:attrName>style.visibility</p:attrName>
                                        </p:attrNameLst>
                                      </p:cBhvr>
                                      <p:to>
                                        <p:strVal val="visible"/>
                                      </p:to>
                                    </p:set>
                                    <p:anim calcmode="lin" valueType="num">
                                      <p:cBhvr additive="base">
                                        <p:cTn id="13" dur="500" fill="hold"/>
                                        <p:tgtEl>
                                          <p:spTgt spid="343052"/>
                                        </p:tgtEl>
                                        <p:attrNameLst>
                                          <p:attrName>ppt_x</p:attrName>
                                        </p:attrNameLst>
                                      </p:cBhvr>
                                      <p:tavLst>
                                        <p:tav tm="0">
                                          <p:val>
                                            <p:strVal val="#ppt_x"/>
                                          </p:val>
                                        </p:tav>
                                        <p:tav tm="100000">
                                          <p:val>
                                            <p:strVal val="#ppt_x"/>
                                          </p:val>
                                        </p:tav>
                                      </p:tavLst>
                                    </p:anim>
                                    <p:anim calcmode="lin" valueType="num">
                                      <p:cBhvr additive="base">
                                        <p:cTn id="14" dur="500" fill="hold"/>
                                        <p:tgtEl>
                                          <p:spTgt spid="343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51" grpId="0"/>
      <p:bldP spid="3430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矩形 344067"/>
          <p:cNvSpPr/>
          <p:nvPr/>
        </p:nvSpPr>
        <p:spPr>
          <a:xfrm>
            <a:off x="97155" y="858520"/>
            <a:ext cx="11283950" cy="4246245"/>
          </a:xfrm>
          <a:prstGeom prst="rect">
            <a:avLst/>
          </a:prstGeom>
          <a:noFill/>
          <a:ln w="9525">
            <a:noFill/>
          </a:ln>
        </p:spPr>
        <p:txBody>
          <a:bodyPr wrap="square" anchor="t">
            <a:spAutoFit/>
          </a:bodyPr>
          <a:lstStyle/>
          <a:p>
            <a:pPr>
              <a:lnSpc>
                <a:spcPct val="125000"/>
              </a:lnSpc>
            </a:pPr>
            <a:r>
              <a:rPr lang="en-US" altLang="zh-CN" sz="2400" b="1" dirty="0">
                <a:solidFill>
                  <a:srgbClr val="CC0000"/>
                </a:solidFill>
                <a:latin typeface="Arial" panose="020B0604020202020204" pitchFamily="34" charset="0"/>
                <a:ea typeface="宋体" panose="02010600030101010101" pitchFamily="2" charset="-122"/>
              </a:rPr>
              <a:t>3</a:t>
            </a:r>
            <a:r>
              <a:rPr lang="zh-CN" altLang="en-US" sz="2400" b="1" dirty="0">
                <a:solidFill>
                  <a:srgbClr val="CC0000"/>
                </a:solidFill>
                <a:latin typeface="Arial" panose="020B0604020202020204" pitchFamily="34" charset="0"/>
                <a:ea typeface="宋体" panose="02010600030101010101" pitchFamily="2" charset="-122"/>
              </a:rPr>
              <a:t>．美国地跨寒、温、热三带，为发展多种经营提供了有利条件。但是美国有些农产品仍需大量进口。美国需要进口的农产品是   （    ）</a:t>
            </a:r>
          </a:p>
          <a:p>
            <a:pPr>
              <a:lnSpc>
                <a:spcPct val="125000"/>
              </a:lnSpc>
            </a:pPr>
            <a:r>
              <a:rPr lang="en-US" altLang="zh-CN" sz="2400" b="1" dirty="0">
                <a:latin typeface="Arial" panose="020B0604020202020204" pitchFamily="34" charset="0"/>
                <a:ea typeface="宋体" panose="02010600030101010101" pitchFamily="2" charset="-122"/>
              </a:rPr>
              <a:t>A</a:t>
            </a:r>
            <a:r>
              <a:rPr lang="zh-CN" altLang="en-US" sz="2400" b="1" dirty="0">
                <a:latin typeface="Arial" panose="020B0604020202020204" pitchFamily="34" charset="0"/>
                <a:ea typeface="宋体" panose="02010600030101010101" pitchFamily="2" charset="-122"/>
              </a:rPr>
              <a:t>．小麦、玉米、棉花、乳肉 </a:t>
            </a:r>
          </a:p>
          <a:p>
            <a:pPr>
              <a:lnSpc>
                <a:spcPct val="125000"/>
              </a:lnSpc>
            </a:pPr>
            <a:r>
              <a:rPr lang="en-US" altLang="zh-CN" sz="2400" b="1" dirty="0">
                <a:latin typeface="Arial" panose="020B0604020202020204" pitchFamily="34" charset="0"/>
                <a:ea typeface="宋体" panose="02010600030101010101" pitchFamily="2" charset="-122"/>
              </a:rPr>
              <a:t>B</a:t>
            </a:r>
            <a:r>
              <a:rPr lang="zh-CN" altLang="en-US" sz="2400" b="1" dirty="0">
                <a:latin typeface="Arial" panose="020B0604020202020204" pitchFamily="34" charset="0"/>
                <a:ea typeface="宋体" panose="02010600030101010101" pitchFamily="2" charset="-122"/>
              </a:rPr>
              <a:t>．小麦、烟草、大豆、甘蔗</a:t>
            </a:r>
          </a:p>
          <a:p>
            <a:pPr>
              <a:lnSpc>
                <a:spcPct val="125000"/>
              </a:lnSpc>
            </a:pPr>
            <a:r>
              <a:rPr lang="en-US" altLang="zh-CN" sz="2400" b="1" dirty="0">
                <a:latin typeface="Arial" panose="020B0604020202020204" pitchFamily="34" charset="0"/>
                <a:ea typeface="宋体" panose="02010600030101010101" pitchFamily="2" charset="-122"/>
              </a:rPr>
              <a:t>C</a:t>
            </a:r>
            <a:r>
              <a:rPr lang="zh-CN" altLang="en-US" sz="2400" b="1" dirty="0">
                <a:latin typeface="Arial" panose="020B0604020202020204" pitchFamily="34" charset="0"/>
                <a:ea typeface="宋体" panose="02010600030101010101" pitchFamily="2" charset="-122"/>
              </a:rPr>
              <a:t>．咖啡、可可、香蕉、天然橡胶</a:t>
            </a:r>
          </a:p>
          <a:p>
            <a:pPr>
              <a:lnSpc>
                <a:spcPct val="125000"/>
              </a:lnSpc>
            </a:pPr>
            <a:r>
              <a:rPr lang="en-US" altLang="zh-CN" sz="2400" b="1" dirty="0">
                <a:latin typeface="Arial" panose="020B0604020202020204" pitchFamily="34" charset="0"/>
                <a:ea typeface="宋体" panose="02010600030101010101" pitchFamily="2" charset="-122"/>
              </a:rPr>
              <a:t>D</a:t>
            </a:r>
            <a:r>
              <a:rPr lang="zh-CN" altLang="en-US" sz="2400" b="1" dirty="0">
                <a:latin typeface="Arial" panose="020B0604020202020204" pitchFamily="34" charset="0"/>
                <a:ea typeface="宋体" panose="02010600030101010101" pitchFamily="2" charset="-122"/>
              </a:rPr>
              <a:t>．玉米、可可、大豆、亚麻 </a:t>
            </a:r>
          </a:p>
          <a:p>
            <a:pPr>
              <a:lnSpc>
                <a:spcPct val="125000"/>
              </a:lnSpc>
            </a:pPr>
            <a:r>
              <a:rPr lang="en-US" altLang="zh-CN" sz="2400" b="1" dirty="0">
                <a:solidFill>
                  <a:srgbClr val="CC0000"/>
                </a:solidFill>
                <a:latin typeface="Arial" panose="020B0604020202020204" pitchFamily="34" charset="0"/>
                <a:ea typeface="宋体" panose="02010600030101010101" pitchFamily="2" charset="-122"/>
              </a:rPr>
              <a:t>4</a:t>
            </a:r>
            <a:r>
              <a:rPr lang="zh-CN" altLang="en-US" sz="2400" b="1" dirty="0">
                <a:solidFill>
                  <a:srgbClr val="CC0000"/>
                </a:solidFill>
                <a:latin typeface="Arial" panose="020B0604020202020204" pitchFamily="34" charset="0"/>
                <a:ea typeface="宋体" panose="02010600030101010101" pitchFamily="2" charset="-122"/>
              </a:rPr>
              <a:t>．美国南部的工业中心有                                          （    ）</a:t>
            </a:r>
          </a:p>
          <a:p>
            <a:pPr>
              <a:lnSpc>
                <a:spcPct val="125000"/>
              </a:lnSpc>
            </a:pPr>
            <a:r>
              <a:rPr lang="en-US" altLang="zh-CN" sz="2400" b="1" dirty="0">
                <a:latin typeface="Arial" panose="020B0604020202020204" pitchFamily="34" charset="0"/>
                <a:ea typeface="宋体" panose="02010600030101010101" pitchFamily="2" charset="-122"/>
              </a:rPr>
              <a:t>A</a:t>
            </a:r>
            <a:r>
              <a:rPr lang="zh-CN" altLang="en-US" sz="2400" b="1" dirty="0">
                <a:latin typeface="Arial" panose="020B0604020202020204" pitchFamily="34" charset="0"/>
                <a:ea typeface="宋体" panose="02010600030101010101" pitchFamily="2" charset="-122"/>
              </a:rPr>
              <a:t>．旧金山、西雅图                 </a:t>
            </a:r>
            <a:r>
              <a:rPr lang="en-US" altLang="zh-CN" sz="2400" b="1" dirty="0">
                <a:latin typeface="Arial" panose="020B0604020202020204" pitchFamily="34" charset="0"/>
                <a:ea typeface="宋体" panose="02010600030101010101" pitchFamily="2" charset="-122"/>
              </a:rPr>
              <a:t>B</a:t>
            </a:r>
            <a:r>
              <a:rPr lang="zh-CN" altLang="en-US" sz="2400" b="1" dirty="0">
                <a:latin typeface="Arial" panose="020B0604020202020204" pitchFamily="34" charset="0"/>
                <a:ea typeface="宋体" panose="02010600030101010101" pitchFamily="2" charset="-122"/>
              </a:rPr>
              <a:t>．休斯敦、新奥尔良</a:t>
            </a:r>
          </a:p>
          <a:p>
            <a:pPr>
              <a:lnSpc>
                <a:spcPct val="125000"/>
              </a:lnSpc>
            </a:pPr>
            <a:r>
              <a:rPr lang="en-US" altLang="zh-CN" sz="2400" b="1" dirty="0">
                <a:latin typeface="Arial" panose="020B0604020202020204" pitchFamily="34" charset="0"/>
                <a:ea typeface="宋体" panose="02010600030101010101" pitchFamily="2" charset="-122"/>
              </a:rPr>
              <a:t>C</a:t>
            </a:r>
            <a:r>
              <a:rPr lang="zh-CN" altLang="en-US" sz="2400" b="1" dirty="0">
                <a:latin typeface="Arial" panose="020B0604020202020204" pitchFamily="34" charset="0"/>
                <a:ea typeface="宋体" panose="02010600030101010101" pitchFamily="2" charset="-122"/>
              </a:rPr>
              <a:t>．波士顿、费城                     </a:t>
            </a:r>
            <a:r>
              <a:rPr lang="en-US" altLang="zh-CN" sz="2400" b="1" dirty="0">
                <a:latin typeface="Arial" panose="020B0604020202020204" pitchFamily="34" charset="0"/>
                <a:ea typeface="宋体" panose="02010600030101010101" pitchFamily="2" charset="-122"/>
              </a:rPr>
              <a:t>D</a:t>
            </a:r>
            <a:r>
              <a:rPr lang="zh-CN" altLang="en-US" sz="2400" b="1" dirty="0">
                <a:latin typeface="Arial" panose="020B0604020202020204" pitchFamily="34" charset="0"/>
                <a:ea typeface="宋体" panose="02010600030101010101" pitchFamily="2" charset="-122"/>
              </a:rPr>
              <a:t>．纽约、休斯敦</a:t>
            </a:r>
          </a:p>
        </p:txBody>
      </p:sp>
      <p:sp>
        <p:nvSpPr>
          <p:cNvPr id="344069" name="矩形 344068"/>
          <p:cNvSpPr/>
          <p:nvPr/>
        </p:nvSpPr>
        <p:spPr>
          <a:xfrm>
            <a:off x="6860540" y="1403985"/>
            <a:ext cx="403225" cy="460375"/>
          </a:xfrm>
          <a:prstGeom prst="rect">
            <a:avLst/>
          </a:prstGeom>
          <a:noFill/>
          <a:ln w="9525">
            <a:noFill/>
          </a:ln>
        </p:spPr>
        <p:txBody>
          <a:bodyPr wrap="none" anchor="t">
            <a:spAutoFit/>
          </a:bodyPr>
          <a:lstStyle/>
          <a:p>
            <a:r>
              <a:rPr lang="en-US" altLang="zh-CN" sz="2400" b="1">
                <a:solidFill>
                  <a:srgbClr val="3333FF"/>
                </a:solidFill>
                <a:latin typeface="Times New Roman" panose="02020603050405020304" pitchFamily="18" charset="0"/>
                <a:ea typeface="宋体" panose="02010600030101010101" pitchFamily="2" charset="-122"/>
              </a:rPr>
              <a:t>C</a:t>
            </a:r>
            <a:endParaRPr lang="en-US" altLang="zh-CN" sz="2400" b="1" dirty="0">
              <a:solidFill>
                <a:srgbClr val="3333FF"/>
              </a:solidFill>
              <a:latin typeface="Times New Roman" panose="02020603050405020304" pitchFamily="18" charset="0"/>
              <a:ea typeface="宋体" panose="02010600030101010101" pitchFamily="2" charset="-122"/>
            </a:endParaRPr>
          </a:p>
        </p:txBody>
      </p:sp>
      <p:sp>
        <p:nvSpPr>
          <p:cNvPr id="344070" name="矩形 344069"/>
          <p:cNvSpPr/>
          <p:nvPr/>
        </p:nvSpPr>
        <p:spPr>
          <a:xfrm>
            <a:off x="7587298" y="3747135"/>
            <a:ext cx="335280" cy="460375"/>
          </a:xfrm>
          <a:prstGeom prst="rect">
            <a:avLst/>
          </a:prstGeom>
          <a:noFill/>
          <a:ln w="9525">
            <a:noFill/>
          </a:ln>
        </p:spPr>
        <p:txBody>
          <a:bodyPr wrap="square" anchor="t">
            <a:spAutoFit/>
          </a:bodyPr>
          <a:lstStyle/>
          <a:p>
            <a:r>
              <a:rPr lang="en-US" altLang="zh-CN" sz="2400" b="1">
                <a:solidFill>
                  <a:srgbClr val="3333FF"/>
                </a:solidFill>
                <a:latin typeface="Times New Roman" panose="02020603050405020304" pitchFamily="18" charset="0"/>
                <a:ea typeface="宋体" panose="02010600030101010101" pitchFamily="2" charset="-122"/>
              </a:rPr>
              <a:t>B</a:t>
            </a:r>
            <a:endParaRPr lang="en-US" altLang="zh-CN" sz="2400" b="1" dirty="0">
              <a:solidFill>
                <a:srgbClr val="3333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4069"/>
                                        </p:tgtEl>
                                        <p:attrNameLst>
                                          <p:attrName>style.visibility</p:attrName>
                                        </p:attrNameLst>
                                      </p:cBhvr>
                                      <p:to>
                                        <p:strVal val="visible"/>
                                      </p:to>
                                    </p:set>
                                    <p:anim calcmode="lin" valueType="num">
                                      <p:cBhvr additive="base">
                                        <p:cTn id="7" dur="500" fill="hold"/>
                                        <p:tgtEl>
                                          <p:spTgt spid="344069"/>
                                        </p:tgtEl>
                                        <p:attrNameLst>
                                          <p:attrName>ppt_x</p:attrName>
                                        </p:attrNameLst>
                                      </p:cBhvr>
                                      <p:tavLst>
                                        <p:tav tm="0">
                                          <p:val>
                                            <p:strVal val="#ppt_x"/>
                                          </p:val>
                                        </p:tav>
                                        <p:tav tm="100000">
                                          <p:val>
                                            <p:strVal val="#ppt_x"/>
                                          </p:val>
                                        </p:tav>
                                      </p:tavLst>
                                    </p:anim>
                                    <p:anim calcmode="lin" valueType="num">
                                      <p:cBhvr additive="base">
                                        <p:cTn id="8" dur="500" fill="hold"/>
                                        <p:tgtEl>
                                          <p:spTgt spid="3440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4070"/>
                                        </p:tgtEl>
                                        <p:attrNameLst>
                                          <p:attrName>style.visibility</p:attrName>
                                        </p:attrNameLst>
                                      </p:cBhvr>
                                      <p:to>
                                        <p:strVal val="visible"/>
                                      </p:to>
                                    </p:set>
                                    <p:anim calcmode="lin" valueType="num">
                                      <p:cBhvr additive="base">
                                        <p:cTn id="13" dur="500" fill="hold"/>
                                        <p:tgtEl>
                                          <p:spTgt spid="344070"/>
                                        </p:tgtEl>
                                        <p:attrNameLst>
                                          <p:attrName>ppt_x</p:attrName>
                                        </p:attrNameLst>
                                      </p:cBhvr>
                                      <p:tavLst>
                                        <p:tav tm="0">
                                          <p:val>
                                            <p:strVal val="#ppt_x"/>
                                          </p:val>
                                        </p:tav>
                                        <p:tav tm="100000">
                                          <p:val>
                                            <p:strVal val="#ppt_x"/>
                                          </p:val>
                                        </p:tav>
                                      </p:tavLst>
                                    </p:anim>
                                    <p:anim calcmode="lin" valueType="num">
                                      <p:cBhvr additive="base">
                                        <p:cTn id="14" dur="500" fill="hold"/>
                                        <p:tgtEl>
                                          <p:spTgt spid="3440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9" grpId="0"/>
      <p:bldP spid="3440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图片 345091" descr="美国填图"/>
          <p:cNvPicPr>
            <a:picLocks noChangeAspect="1"/>
          </p:cNvPicPr>
          <p:nvPr/>
        </p:nvPicPr>
        <p:blipFill>
          <a:blip r:embed="rId2">
            <a:clrChange>
              <a:clrFrom>
                <a:srgbClr val="FFFFFF"/>
              </a:clrFrom>
              <a:clrTo>
                <a:srgbClr val="FFFFFF">
                  <a:alpha val="0"/>
                </a:srgbClr>
              </a:clrTo>
            </a:clrChange>
          </a:blip>
          <a:stretch>
            <a:fillRect/>
          </a:stretch>
        </p:blipFill>
        <p:spPr>
          <a:xfrm>
            <a:off x="6500813" y="664210"/>
            <a:ext cx="5364162" cy="3333750"/>
          </a:xfrm>
          <a:prstGeom prst="rect">
            <a:avLst/>
          </a:prstGeom>
          <a:noFill/>
          <a:ln w="9525">
            <a:noFill/>
          </a:ln>
        </p:spPr>
      </p:pic>
      <p:sp>
        <p:nvSpPr>
          <p:cNvPr id="345095" name="矩形 345094"/>
          <p:cNvSpPr/>
          <p:nvPr/>
        </p:nvSpPr>
        <p:spPr>
          <a:xfrm>
            <a:off x="586105" y="570865"/>
            <a:ext cx="11605260" cy="5560561"/>
          </a:xfrm>
          <a:prstGeom prst="rect">
            <a:avLst/>
          </a:prstGeom>
          <a:noFill/>
          <a:ln w="9525">
            <a:noFill/>
          </a:ln>
        </p:spPr>
        <p:txBody>
          <a:bodyPr wrap="square" anchor="t">
            <a:spAutoFit/>
          </a:bodyPr>
          <a:lstStyle/>
          <a:p>
            <a:pPr>
              <a:lnSpc>
                <a:spcPct val="150000"/>
              </a:lnSpc>
            </a:pPr>
            <a:r>
              <a:rPr lang="en-US" altLang="zh-CN" sz="2400" b="1" dirty="0">
                <a:solidFill>
                  <a:srgbClr val="CC0000"/>
                </a:solidFill>
                <a:latin typeface="Arial" panose="020B0604020202020204" pitchFamily="34" charset="0"/>
                <a:ea typeface="宋体" panose="02010600030101010101" pitchFamily="2" charset="-122"/>
              </a:rPr>
              <a:t>5. </a:t>
            </a:r>
            <a:r>
              <a:rPr lang="zh-CN" altLang="en-US" sz="2400" b="1" dirty="0">
                <a:solidFill>
                  <a:srgbClr val="CC0000"/>
                </a:solidFill>
                <a:latin typeface="Arial" panose="020B0604020202020204" pitchFamily="34" charset="0"/>
                <a:ea typeface="宋体" panose="02010600030101010101" pitchFamily="2" charset="-122"/>
              </a:rPr>
              <a:t>读美国本土图，完成下列各题。 </a:t>
            </a:r>
          </a:p>
          <a:p>
            <a:pPr>
              <a:lnSpc>
                <a:spcPct val="150000"/>
              </a:lnSpc>
            </a:pP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1</a:t>
            </a:r>
            <a:r>
              <a:rPr lang="zh-CN" altLang="en-US" sz="2400" b="1" dirty="0">
                <a:latin typeface="Arial" panose="020B0604020202020204" pitchFamily="34" charset="0"/>
                <a:ea typeface="宋体" panose="02010600030101010101" pitchFamily="2" charset="-122"/>
              </a:rPr>
              <a:t>）写出数码所代表的地理事物名称。</a:t>
            </a:r>
          </a:p>
          <a:p>
            <a:pPr>
              <a:lnSpc>
                <a:spcPct val="150000"/>
              </a:lnSpc>
            </a:pPr>
            <a:r>
              <a:rPr lang="zh-CN" altLang="en-US" sz="2400" b="1" dirty="0">
                <a:latin typeface="Arial" panose="020B0604020202020204" pitchFamily="34" charset="0"/>
                <a:ea typeface="宋体" panose="02010600030101010101" pitchFamily="2" charset="-122"/>
              </a:rPr>
              <a:t>山脉：</a:t>
            </a:r>
            <a:r>
              <a:rPr lang="en-US" altLang="zh-CN" sz="2400" b="1" dirty="0">
                <a:latin typeface="Arial" panose="020B0604020202020204" pitchFamily="34" charset="0"/>
                <a:ea typeface="宋体" panose="02010600030101010101" pitchFamily="2" charset="-122"/>
              </a:rPr>
              <a:t>①___________</a:t>
            </a:r>
            <a:r>
              <a:rPr lang="zh-CN" altLang="en-US" sz="2400" b="1" dirty="0">
                <a:latin typeface="Arial" panose="020B0604020202020204" pitchFamily="34" charset="0"/>
                <a:ea typeface="宋体" panose="02010600030101010101" pitchFamily="2" charset="-122"/>
              </a:rPr>
              <a:t>；</a:t>
            </a:r>
          </a:p>
          <a:p>
            <a:pPr>
              <a:lnSpc>
                <a:spcPct val="150000"/>
              </a:lnSpc>
            </a:pPr>
            <a:r>
              <a:rPr lang="en-US" altLang="zh-CN" sz="2400" b="1" dirty="0">
                <a:latin typeface="Arial" panose="020B0604020202020204" pitchFamily="34" charset="0"/>
                <a:ea typeface="宋体" panose="02010600030101010101" pitchFamily="2" charset="-122"/>
              </a:rPr>
              <a:t>②________________</a:t>
            </a:r>
            <a:r>
              <a:rPr lang="zh-CN" altLang="en-US" sz="2400" b="1" dirty="0">
                <a:latin typeface="Arial" panose="020B0604020202020204" pitchFamily="34" charset="0"/>
                <a:ea typeface="宋体" panose="02010600030101010101" pitchFamily="2" charset="-122"/>
              </a:rPr>
              <a:t>。</a:t>
            </a:r>
          </a:p>
          <a:p>
            <a:pPr>
              <a:lnSpc>
                <a:spcPct val="150000"/>
              </a:lnSpc>
            </a:pPr>
            <a:r>
              <a:rPr lang="zh-CN" altLang="en-US" sz="2400" b="1" dirty="0">
                <a:latin typeface="Arial" panose="020B0604020202020204" pitchFamily="34" charset="0"/>
                <a:ea typeface="宋体" panose="02010600030101010101" pitchFamily="2" charset="-122"/>
              </a:rPr>
              <a:t>河流：</a:t>
            </a:r>
            <a:r>
              <a:rPr lang="en-US" altLang="zh-CN" sz="2400" b="1" dirty="0">
                <a:latin typeface="Arial" panose="020B0604020202020204" pitchFamily="34" charset="0"/>
                <a:ea typeface="宋体" panose="02010600030101010101" pitchFamily="2" charset="-122"/>
              </a:rPr>
              <a:t>③__________</a:t>
            </a:r>
            <a:r>
              <a:rPr lang="zh-CN" altLang="en-US" sz="2400" b="1" dirty="0">
                <a:latin typeface="Arial" panose="020B0604020202020204" pitchFamily="34" charset="0"/>
                <a:ea typeface="宋体" panose="02010600030101010101" pitchFamily="2" charset="-122"/>
              </a:rPr>
              <a:t>。</a:t>
            </a:r>
          </a:p>
          <a:p>
            <a:pPr>
              <a:lnSpc>
                <a:spcPct val="150000"/>
              </a:lnSpc>
            </a:pPr>
            <a:r>
              <a:rPr lang="zh-CN" altLang="en-US" sz="2400" b="1" dirty="0">
                <a:latin typeface="Arial" panose="020B0604020202020204" pitchFamily="34" charset="0"/>
                <a:ea typeface="宋体" panose="02010600030101010101" pitchFamily="2" charset="-122"/>
              </a:rPr>
              <a:t>地形区：</a:t>
            </a:r>
            <a:r>
              <a:rPr lang="en-US" altLang="zh-CN" sz="2400" b="1" dirty="0">
                <a:latin typeface="Arial" panose="020B0604020202020204" pitchFamily="34" charset="0"/>
                <a:ea typeface="宋体" panose="02010600030101010101" pitchFamily="2" charset="-122"/>
              </a:rPr>
              <a:t>④_________</a:t>
            </a:r>
            <a:r>
              <a:rPr lang="zh-CN" altLang="en-US" sz="2400" b="1" dirty="0">
                <a:latin typeface="Arial" panose="020B0604020202020204" pitchFamily="34" charset="0"/>
                <a:ea typeface="宋体" panose="02010600030101010101" pitchFamily="2" charset="-122"/>
              </a:rPr>
              <a:t>；</a:t>
            </a:r>
          </a:p>
          <a:p>
            <a:pPr>
              <a:lnSpc>
                <a:spcPct val="150000"/>
              </a:lnSpc>
            </a:pPr>
            <a:r>
              <a:rPr lang="en-US" altLang="zh-CN" sz="2400" b="1" dirty="0">
                <a:latin typeface="Arial" panose="020B0604020202020204" pitchFamily="34" charset="0"/>
                <a:ea typeface="宋体" panose="02010600030101010101" pitchFamily="2" charset="-122"/>
              </a:rPr>
              <a:t>⑤________________</a:t>
            </a:r>
            <a:r>
              <a:rPr lang="zh-CN" altLang="en-US" sz="2400" b="1" dirty="0">
                <a:latin typeface="Arial" panose="020B0604020202020204" pitchFamily="34" charset="0"/>
                <a:ea typeface="宋体" panose="02010600030101010101" pitchFamily="2" charset="-122"/>
              </a:rPr>
              <a:t>。</a:t>
            </a:r>
          </a:p>
          <a:p>
            <a:pPr>
              <a:lnSpc>
                <a:spcPct val="150000"/>
              </a:lnSpc>
            </a:pP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2</a:t>
            </a:r>
            <a:r>
              <a:rPr lang="zh-CN" altLang="en-US" sz="2400" b="1" dirty="0">
                <a:latin typeface="Arial" panose="020B0604020202020204" pitchFamily="34" charset="0"/>
                <a:ea typeface="宋体" panose="02010600030101010101" pitchFamily="2" charset="-122"/>
              </a:rPr>
              <a:t>）据图分析，美国地形分布有何特点？</a:t>
            </a:r>
          </a:p>
          <a:p>
            <a:pPr>
              <a:lnSpc>
                <a:spcPct val="150000"/>
              </a:lnSpc>
            </a:pPr>
            <a:r>
              <a:rPr lang="zh-CN" altLang="en-US" sz="2400" b="1" dirty="0">
                <a:latin typeface="Arial" panose="020B0604020202020204" pitchFamily="34" charset="0"/>
                <a:ea typeface="宋体" panose="02010600030101010101" pitchFamily="2" charset="-122"/>
              </a:rPr>
              <a:t>    </a:t>
            </a:r>
            <a:r>
              <a:rPr lang="zh-CN" altLang="en-US" sz="2400" b="1" dirty="0">
                <a:solidFill>
                  <a:srgbClr val="3333FF"/>
                </a:solidFill>
                <a:latin typeface="Arial" panose="020B0604020202020204" pitchFamily="34" charset="0"/>
                <a:ea typeface="宋体" panose="02010600030101010101" pitchFamily="2" charset="-122"/>
              </a:rPr>
              <a:t>地形分为三大南北纵列带：西部高大的山脉，中部为广阔的平原，东部为低缓的山地。</a:t>
            </a:r>
          </a:p>
        </p:txBody>
      </p:sp>
      <p:sp>
        <p:nvSpPr>
          <p:cNvPr id="345097" name="矩形 345096"/>
          <p:cNvSpPr/>
          <p:nvPr/>
        </p:nvSpPr>
        <p:spPr>
          <a:xfrm>
            <a:off x="1933258" y="1692275"/>
            <a:ext cx="2087562" cy="460375"/>
          </a:xfrm>
          <a:prstGeom prst="rect">
            <a:avLst/>
          </a:prstGeom>
          <a:noFill/>
          <a:ln w="9525">
            <a:noFill/>
          </a:ln>
        </p:spPr>
        <p:txBody>
          <a:bodyPr anchor="t">
            <a:spAutoFit/>
          </a:bodyPr>
          <a:lstStyle/>
          <a:p>
            <a:r>
              <a:rPr lang="zh-CN" altLang="en-US" sz="2400" b="1" dirty="0">
                <a:solidFill>
                  <a:srgbClr val="3333FF"/>
                </a:solidFill>
                <a:latin typeface="Times New Roman" panose="02020603050405020304" pitchFamily="18" charset="0"/>
                <a:ea typeface="宋体" panose="02010600030101010101" pitchFamily="2" charset="-122"/>
              </a:rPr>
              <a:t>阿巴拉契亚山</a:t>
            </a:r>
          </a:p>
        </p:txBody>
      </p:sp>
      <p:sp>
        <p:nvSpPr>
          <p:cNvPr id="345098" name="矩形 345097"/>
          <p:cNvSpPr/>
          <p:nvPr/>
        </p:nvSpPr>
        <p:spPr>
          <a:xfrm>
            <a:off x="1503680" y="2279015"/>
            <a:ext cx="1512888" cy="460375"/>
          </a:xfrm>
          <a:prstGeom prst="rect">
            <a:avLst/>
          </a:prstGeom>
          <a:noFill/>
          <a:ln w="9525">
            <a:noFill/>
          </a:ln>
        </p:spPr>
        <p:txBody>
          <a:bodyPr anchor="t">
            <a:spAutoFit/>
          </a:bodyPr>
          <a:lstStyle/>
          <a:p>
            <a:pPr algn="ctr"/>
            <a:r>
              <a:rPr lang="zh-CN" altLang="en-US" sz="2400" b="1" dirty="0">
                <a:solidFill>
                  <a:srgbClr val="3333FF"/>
                </a:solidFill>
                <a:latin typeface="Times New Roman" panose="02020603050405020304" pitchFamily="18" charset="0"/>
                <a:ea typeface="宋体" panose="02010600030101010101" pitchFamily="2" charset="-122"/>
              </a:rPr>
              <a:t>落基山</a:t>
            </a:r>
          </a:p>
        </p:txBody>
      </p:sp>
      <p:sp>
        <p:nvSpPr>
          <p:cNvPr id="345099" name="矩形 345098"/>
          <p:cNvSpPr/>
          <p:nvPr/>
        </p:nvSpPr>
        <p:spPr>
          <a:xfrm>
            <a:off x="1933258" y="2900045"/>
            <a:ext cx="1801812" cy="460375"/>
          </a:xfrm>
          <a:prstGeom prst="rect">
            <a:avLst/>
          </a:prstGeom>
          <a:noFill/>
          <a:ln w="9525">
            <a:noFill/>
          </a:ln>
        </p:spPr>
        <p:txBody>
          <a:bodyPr anchor="t">
            <a:spAutoFit/>
          </a:bodyPr>
          <a:lstStyle/>
          <a:p>
            <a:pPr algn="ctr"/>
            <a:r>
              <a:rPr lang="zh-CN" altLang="en-US" sz="2400" b="1" dirty="0">
                <a:solidFill>
                  <a:srgbClr val="3333FF"/>
                </a:solidFill>
                <a:latin typeface="Times New Roman" panose="02020603050405020304" pitchFamily="18" charset="0"/>
                <a:ea typeface="宋体" panose="02010600030101010101" pitchFamily="2" charset="-122"/>
              </a:rPr>
              <a:t>密西西比河</a:t>
            </a:r>
          </a:p>
        </p:txBody>
      </p:sp>
      <p:sp>
        <p:nvSpPr>
          <p:cNvPr id="345100" name="矩形 345099"/>
          <p:cNvSpPr/>
          <p:nvPr/>
        </p:nvSpPr>
        <p:spPr>
          <a:xfrm>
            <a:off x="2362200" y="3360420"/>
            <a:ext cx="1512888" cy="460375"/>
          </a:xfrm>
          <a:prstGeom prst="rect">
            <a:avLst/>
          </a:prstGeom>
          <a:noFill/>
          <a:ln w="9525">
            <a:noFill/>
          </a:ln>
        </p:spPr>
        <p:txBody>
          <a:bodyPr anchor="t">
            <a:spAutoFit/>
          </a:bodyPr>
          <a:lstStyle/>
          <a:p>
            <a:pPr algn="ctr"/>
            <a:r>
              <a:rPr lang="zh-CN" altLang="en-US" sz="2400" b="1" dirty="0">
                <a:solidFill>
                  <a:srgbClr val="3333FF"/>
                </a:solidFill>
                <a:latin typeface="Times New Roman" panose="02020603050405020304" pitchFamily="18" charset="0"/>
                <a:ea typeface="宋体" panose="02010600030101010101" pitchFamily="2" charset="-122"/>
              </a:rPr>
              <a:t>大平原</a:t>
            </a:r>
          </a:p>
        </p:txBody>
      </p:sp>
      <p:sp>
        <p:nvSpPr>
          <p:cNvPr id="345101" name="矩形 345100"/>
          <p:cNvSpPr/>
          <p:nvPr/>
        </p:nvSpPr>
        <p:spPr>
          <a:xfrm>
            <a:off x="1586548" y="3997960"/>
            <a:ext cx="1512887" cy="460375"/>
          </a:xfrm>
          <a:prstGeom prst="rect">
            <a:avLst/>
          </a:prstGeom>
          <a:noFill/>
          <a:ln w="9525">
            <a:noFill/>
          </a:ln>
        </p:spPr>
        <p:txBody>
          <a:bodyPr anchor="t">
            <a:spAutoFit/>
          </a:bodyPr>
          <a:lstStyle/>
          <a:p>
            <a:pPr algn="ctr"/>
            <a:r>
              <a:rPr lang="zh-CN" altLang="en-US" sz="2400" b="1" dirty="0">
                <a:solidFill>
                  <a:srgbClr val="3333FF"/>
                </a:solidFill>
                <a:latin typeface="Times New Roman" panose="02020603050405020304" pitchFamily="18" charset="0"/>
                <a:ea typeface="宋体" panose="02010600030101010101" pitchFamily="2" charset="-122"/>
              </a:rPr>
              <a:t>大盆地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5097"/>
                                        </p:tgtEl>
                                        <p:attrNameLst>
                                          <p:attrName>style.visibility</p:attrName>
                                        </p:attrNameLst>
                                      </p:cBhvr>
                                      <p:to>
                                        <p:strVal val="visible"/>
                                      </p:to>
                                    </p:set>
                                    <p:anim calcmode="lin" valueType="num">
                                      <p:cBhvr additive="base">
                                        <p:cTn id="7" dur="500" fill="hold"/>
                                        <p:tgtEl>
                                          <p:spTgt spid="345097"/>
                                        </p:tgtEl>
                                        <p:attrNameLst>
                                          <p:attrName>ppt_x</p:attrName>
                                        </p:attrNameLst>
                                      </p:cBhvr>
                                      <p:tavLst>
                                        <p:tav tm="0">
                                          <p:val>
                                            <p:strVal val="#ppt_x"/>
                                          </p:val>
                                        </p:tav>
                                        <p:tav tm="100000">
                                          <p:val>
                                            <p:strVal val="#ppt_x"/>
                                          </p:val>
                                        </p:tav>
                                      </p:tavLst>
                                    </p:anim>
                                    <p:anim calcmode="lin" valueType="num">
                                      <p:cBhvr additive="base">
                                        <p:cTn id="8" dur="500" fill="hold"/>
                                        <p:tgtEl>
                                          <p:spTgt spid="3450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5098"/>
                                        </p:tgtEl>
                                        <p:attrNameLst>
                                          <p:attrName>style.visibility</p:attrName>
                                        </p:attrNameLst>
                                      </p:cBhvr>
                                      <p:to>
                                        <p:strVal val="visible"/>
                                      </p:to>
                                    </p:set>
                                    <p:anim calcmode="lin" valueType="num">
                                      <p:cBhvr additive="base">
                                        <p:cTn id="13" dur="500" fill="hold"/>
                                        <p:tgtEl>
                                          <p:spTgt spid="345098"/>
                                        </p:tgtEl>
                                        <p:attrNameLst>
                                          <p:attrName>ppt_x</p:attrName>
                                        </p:attrNameLst>
                                      </p:cBhvr>
                                      <p:tavLst>
                                        <p:tav tm="0">
                                          <p:val>
                                            <p:strVal val="#ppt_x"/>
                                          </p:val>
                                        </p:tav>
                                        <p:tav tm="100000">
                                          <p:val>
                                            <p:strVal val="#ppt_x"/>
                                          </p:val>
                                        </p:tav>
                                      </p:tavLst>
                                    </p:anim>
                                    <p:anim calcmode="lin" valueType="num">
                                      <p:cBhvr additive="base">
                                        <p:cTn id="14" dur="500" fill="hold"/>
                                        <p:tgtEl>
                                          <p:spTgt spid="3450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5099"/>
                                        </p:tgtEl>
                                        <p:attrNameLst>
                                          <p:attrName>style.visibility</p:attrName>
                                        </p:attrNameLst>
                                      </p:cBhvr>
                                      <p:to>
                                        <p:strVal val="visible"/>
                                      </p:to>
                                    </p:set>
                                    <p:anim calcmode="lin" valueType="num">
                                      <p:cBhvr additive="base">
                                        <p:cTn id="19" dur="500" fill="hold"/>
                                        <p:tgtEl>
                                          <p:spTgt spid="345099"/>
                                        </p:tgtEl>
                                        <p:attrNameLst>
                                          <p:attrName>ppt_x</p:attrName>
                                        </p:attrNameLst>
                                      </p:cBhvr>
                                      <p:tavLst>
                                        <p:tav tm="0">
                                          <p:val>
                                            <p:strVal val="#ppt_x"/>
                                          </p:val>
                                        </p:tav>
                                        <p:tav tm="100000">
                                          <p:val>
                                            <p:strVal val="#ppt_x"/>
                                          </p:val>
                                        </p:tav>
                                      </p:tavLst>
                                    </p:anim>
                                    <p:anim calcmode="lin" valueType="num">
                                      <p:cBhvr additive="base">
                                        <p:cTn id="20" dur="500" fill="hold"/>
                                        <p:tgtEl>
                                          <p:spTgt spid="3450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5100"/>
                                        </p:tgtEl>
                                        <p:attrNameLst>
                                          <p:attrName>style.visibility</p:attrName>
                                        </p:attrNameLst>
                                      </p:cBhvr>
                                      <p:to>
                                        <p:strVal val="visible"/>
                                      </p:to>
                                    </p:set>
                                    <p:anim calcmode="lin" valueType="num">
                                      <p:cBhvr additive="base">
                                        <p:cTn id="25" dur="500" fill="hold"/>
                                        <p:tgtEl>
                                          <p:spTgt spid="345100"/>
                                        </p:tgtEl>
                                        <p:attrNameLst>
                                          <p:attrName>ppt_x</p:attrName>
                                        </p:attrNameLst>
                                      </p:cBhvr>
                                      <p:tavLst>
                                        <p:tav tm="0">
                                          <p:val>
                                            <p:strVal val="#ppt_x"/>
                                          </p:val>
                                        </p:tav>
                                        <p:tav tm="100000">
                                          <p:val>
                                            <p:strVal val="#ppt_x"/>
                                          </p:val>
                                        </p:tav>
                                      </p:tavLst>
                                    </p:anim>
                                    <p:anim calcmode="lin" valueType="num">
                                      <p:cBhvr additive="base">
                                        <p:cTn id="26" dur="500" fill="hold"/>
                                        <p:tgtEl>
                                          <p:spTgt spid="34510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5101"/>
                                        </p:tgtEl>
                                        <p:attrNameLst>
                                          <p:attrName>style.visibility</p:attrName>
                                        </p:attrNameLst>
                                      </p:cBhvr>
                                      <p:to>
                                        <p:strVal val="visible"/>
                                      </p:to>
                                    </p:set>
                                    <p:anim calcmode="lin" valueType="num">
                                      <p:cBhvr additive="base">
                                        <p:cTn id="31" dur="500" fill="hold"/>
                                        <p:tgtEl>
                                          <p:spTgt spid="345101"/>
                                        </p:tgtEl>
                                        <p:attrNameLst>
                                          <p:attrName>ppt_x</p:attrName>
                                        </p:attrNameLst>
                                      </p:cBhvr>
                                      <p:tavLst>
                                        <p:tav tm="0">
                                          <p:val>
                                            <p:strVal val="#ppt_x"/>
                                          </p:val>
                                        </p:tav>
                                        <p:tav tm="100000">
                                          <p:val>
                                            <p:strVal val="#ppt_x"/>
                                          </p:val>
                                        </p:tav>
                                      </p:tavLst>
                                    </p:anim>
                                    <p:anim calcmode="lin" valueType="num">
                                      <p:cBhvr additive="base">
                                        <p:cTn id="32" dur="500" fill="hold"/>
                                        <p:tgtEl>
                                          <p:spTgt spid="34510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5095">
                                            <p:txEl>
                                              <p:charRg st="146" end="186"/>
                                            </p:txEl>
                                          </p:spTgt>
                                        </p:tgtEl>
                                        <p:attrNameLst>
                                          <p:attrName>style.visibility</p:attrName>
                                        </p:attrNameLst>
                                      </p:cBhvr>
                                      <p:to>
                                        <p:strVal val="visible"/>
                                      </p:to>
                                    </p:set>
                                    <p:anim calcmode="lin" valueType="num">
                                      <p:cBhvr additive="base">
                                        <p:cTn id="37" dur="500" fill="hold"/>
                                        <p:tgtEl>
                                          <p:spTgt spid="345095">
                                            <p:txEl>
                                              <p:charRg st="146" end="18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5095">
                                            <p:txEl>
                                              <p:charRg st="146" end="18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7" grpId="0"/>
      <p:bldP spid="345098" grpId="0"/>
      <p:bldP spid="345099" grpId="0"/>
      <p:bldP spid="345100" grpId="0"/>
      <p:bldP spid="34510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1077" name="组合 301076"/>
          <p:cNvGrpSpPr/>
          <p:nvPr/>
        </p:nvGrpSpPr>
        <p:grpSpPr>
          <a:xfrm>
            <a:off x="4311650" y="2116138"/>
            <a:ext cx="6248400" cy="4481512"/>
            <a:chOff x="1756" y="1333"/>
            <a:chExt cx="3936" cy="2823"/>
          </a:xfrm>
        </p:grpSpPr>
        <p:grpSp>
          <p:nvGrpSpPr>
            <p:cNvPr id="17410" name="组合 301067"/>
            <p:cNvGrpSpPr/>
            <p:nvPr/>
          </p:nvGrpSpPr>
          <p:grpSpPr>
            <a:xfrm>
              <a:off x="1756" y="1333"/>
              <a:ext cx="3936" cy="2823"/>
              <a:chOff x="1610" y="1424"/>
              <a:chExt cx="3936" cy="2823"/>
            </a:xfrm>
          </p:grpSpPr>
          <p:pic>
            <p:nvPicPr>
              <p:cNvPr id="17411" name="图片 301059" descr="美国的组成和地理位置"/>
              <p:cNvPicPr>
                <a:picLocks noChangeAspect="1"/>
              </p:cNvPicPr>
              <p:nvPr/>
            </p:nvPicPr>
            <p:blipFill>
              <a:blip r:embed="rId2">
                <a:clrChange>
                  <a:clrFrom>
                    <a:srgbClr val="FFFFFF"/>
                  </a:clrFrom>
                  <a:clrTo>
                    <a:srgbClr val="FFFFFF">
                      <a:alpha val="0"/>
                    </a:srgbClr>
                  </a:clrTo>
                </a:clrChange>
              </a:blip>
              <a:stretch>
                <a:fillRect/>
              </a:stretch>
            </p:blipFill>
            <p:spPr>
              <a:xfrm>
                <a:off x="1610" y="1424"/>
                <a:ext cx="3936" cy="2823"/>
              </a:xfrm>
              <a:prstGeom prst="rect">
                <a:avLst/>
              </a:prstGeom>
              <a:noFill/>
              <a:ln w="9525">
                <a:noFill/>
              </a:ln>
            </p:spPr>
          </p:pic>
          <p:sp>
            <p:nvSpPr>
              <p:cNvPr id="17412" name="文本框 301063"/>
              <p:cNvSpPr txBox="1"/>
              <p:nvPr/>
            </p:nvSpPr>
            <p:spPr>
              <a:xfrm>
                <a:off x="2290" y="1706"/>
                <a:ext cx="1088" cy="232"/>
              </a:xfrm>
              <a:prstGeom prst="rect">
                <a:avLst/>
              </a:prstGeom>
              <a:noFill/>
              <a:ln w="9525">
                <a:noFill/>
              </a:ln>
            </p:spPr>
            <p:txBody>
              <a:bodyPr anchor="t">
                <a:spAutoFit/>
              </a:bodyPr>
              <a:lstStyle/>
              <a:p>
                <a:pPr>
                  <a:spcBef>
                    <a:spcPct val="50000"/>
                  </a:spcBef>
                </a:pPr>
                <a:r>
                  <a:rPr lang="zh-CN" altLang="en-US" i="1" dirty="0">
                    <a:solidFill>
                      <a:schemeClr val="accent2"/>
                    </a:solidFill>
                    <a:latin typeface="Arial" panose="020B0604020202020204" pitchFamily="34" charset="0"/>
                    <a:ea typeface="宋体" panose="02010600030101010101" pitchFamily="2" charset="-122"/>
                  </a:rPr>
                  <a:t>北   冰   洋</a:t>
                </a:r>
              </a:p>
            </p:txBody>
          </p:sp>
          <p:sp>
            <p:nvSpPr>
              <p:cNvPr id="17413" name="文本框 301064"/>
              <p:cNvSpPr txBox="1"/>
              <p:nvPr/>
            </p:nvSpPr>
            <p:spPr>
              <a:xfrm>
                <a:off x="1837" y="3475"/>
                <a:ext cx="1088" cy="232"/>
              </a:xfrm>
              <a:prstGeom prst="rect">
                <a:avLst/>
              </a:prstGeom>
              <a:noFill/>
              <a:ln w="9525">
                <a:noFill/>
              </a:ln>
            </p:spPr>
            <p:txBody>
              <a:bodyPr anchor="t">
                <a:spAutoFit/>
              </a:bodyPr>
              <a:lstStyle/>
              <a:p>
                <a:pPr>
                  <a:spcBef>
                    <a:spcPct val="50000"/>
                  </a:spcBef>
                </a:pPr>
                <a:r>
                  <a:rPr lang="zh-CN" altLang="en-US" i="1" dirty="0">
                    <a:solidFill>
                      <a:schemeClr val="accent2"/>
                    </a:solidFill>
                    <a:latin typeface="Arial" panose="020B0604020202020204" pitchFamily="34" charset="0"/>
                    <a:ea typeface="宋体" panose="02010600030101010101" pitchFamily="2" charset="-122"/>
                  </a:rPr>
                  <a:t>太   平   洋</a:t>
                </a:r>
              </a:p>
            </p:txBody>
          </p:sp>
          <p:sp>
            <p:nvSpPr>
              <p:cNvPr id="17414" name="文本框 301065"/>
              <p:cNvSpPr txBox="1"/>
              <p:nvPr/>
            </p:nvSpPr>
            <p:spPr>
              <a:xfrm>
                <a:off x="3560" y="2659"/>
                <a:ext cx="346" cy="755"/>
              </a:xfrm>
              <a:prstGeom prst="rect">
                <a:avLst/>
              </a:prstGeom>
              <a:noFill/>
              <a:ln w="9525">
                <a:noFill/>
              </a:ln>
            </p:spPr>
            <p:txBody>
              <a:bodyPr anchor="t">
                <a:spAutoFit/>
              </a:bodyPr>
              <a:lstStyle/>
              <a:p>
                <a:pPr>
                  <a:spcBef>
                    <a:spcPct val="50000"/>
                  </a:spcBef>
                </a:pPr>
                <a:r>
                  <a:rPr lang="zh-CN" altLang="en-US" dirty="0">
                    <a:solidFill>
                      <a:schemeClr val="accent2"/>
                    </a:solidFill>
                    <a:latin typeface="Arial" panose="020B0604020202020204" pitchFamily="34" charset="0"/>
                    <a:ea typeface="宋体" panose="02010600030101010101" pitchFamily="2" charset="-122"/>
                  </a:rPr>
                  <a:t>北</a:t>
                </a:r>
              </a:p>
              <a:p>
                <a:pPr>
                  <a:spcBef>
                    <a:spcPct val="50000"/>
                  </a:spcBef>
                </a:pPr>
                <a:r>
                  <a:rPr lang="zh-CN" altLang="en-US" dirty="0">
                    <a:solidFill>
                      <a:schemeClr val="accent2"/>
                    </a:solidFill>
                    <a:latin typeface="Arial" panose="020B0604020202020204" pitchFamily="34" charset="0"/>
                    <a:ea typeface="宋体" panose="02010600030101010101" pitchFamily="2" charset="-122"/>
                  </a:rPr>
                  <a:t>美</a:t>
                </a:r>
              </a:p>
              <a:p>
                <a:pPr>
                  <a:spcBef>
                    <a:spcPct val="50000"/>
                  </a:spcBef>
                </a:pPr>
                <a:r>
                  <a:rPr lang="zh-CN" altLang="en-US" dirty="0">
                    <a:solidFill>
                      <a:schemeClr val="accent2"/>
                    </a:solidFill>
                    <a:latin typeface="Arial" panose="020B0604020202020204" pitchFamily="34" charset="0"/>
                    <a:ea typeface="宋体" panose="02010600030101010101" pitchFamily="2" charset="-122"/>
                  </a:rPr>
                  <a:t>洲</a:t>
                </a:r>
              </a:p>
            </p:txBody>
          </p:sp>
          <p:sp>
            <p:nvSpPr>
              <p:cNvPr id="17415" name="文本框 301066"/>
              <p:cNvSpPr txBox="1"/>
              <p:nvPr/>
            </p:nvSpPr>
            <p:spPr>
              <a:xfrm>
                <a:off x="1610" y="2296"/>
                <a:ext cx="590" cy="232"/>
              </a:xfrm>
              <a:prstGeom prst="rect">
                <a:avLst/>
              </a:prstGeom>
              <a:noFill/>
              <a:ln w="9525">
                <a:noFill/>
              </a:ln>
            </p:spPr>
            <p:txBody>
              <a:bodyPr anchor="t">
                <a:spAutoFit/>
              </a:bodyPr>
              <a:lstStyle/>
              <a:p>
                <a:pPr>
                  <a:spcBef>
                    <a:spcPct val="50000"/>
                  </a:spcBef>
                </a:pPr>
                <a:r>
                  <a:rPr lang="zh-CN" altLang="en-US" dirty="0">
                    <a:solidFill>
                      <a:schemeClr val="accent2"/>
                    </a:solidFill>
                    <a:latin typeface="Arial" panose="020B0604020202020204" pitchFamily="34" charset="0"/>
                    <a:ea typeface="宋体" panose="02010600030101010101" pitchFamily="2" charset="-122"/>
                  </a:rPr>
                  <a:t>亚洲</a:t>
                </a:r>
              </a:p>
            </p:txBody>
          </p:sp>
        </p:grpSp>
        <p:sp>
          <p:nvSpPr>
            <p:cNvPr id="17416" name="文本框 301072"/>
            <p:cNvSpPr txBox="1"/>
            <p:nvPr/>
          </p:nvSpPr>
          <p:spPr>
            <a:xfrm>
              <a:off x="3470" y="2795"/>
              <a:ext cx="907" cy="212"/>
            </a:xfrm>
            <a:prstGeom prst="rect">
              <a:avLst/>
            </a:prstGeom>
            <a:noFill/>
            <a:ln w="9525">
              <a:noFill/>
            </a:ln>
          </p:spPr>
          <p:txBody>
            <a:bodyPr anchor="t">
              <a:spAutoFit/>
            </a:bodyPr>
            <a:lstStyle/>
            <a:p>
              <a:pPr algn="ctr">
                <a:spcBef>
                  <a:spcPct val="50000"/>
                </a:spcBef>
              </a:pPr>
              <a:r>
                <a:rPr lang="zh-CN" altLang="en-US" sz="1600" dirty="0">
                  <a:solidFill>
                    <a:srgbClr val="3333FF"/>
                  </a:solidFill>
                  <a:latin typeface="Arial" panose="020B0604020202020204" pitchFamily="34" charset="0"/>
                  <a:ea typeface="黑体" panose="02010609060101010101" pitchFamily="2" charset="-122"/>
                </a:rPr>
                <a:t>加    拿   大</a:t>
              </a:r>
            </a:p>
          </p:txBody>
        </p:sp>
        <p:sp>
          <p:nvSpPr>
            <p:cNvPr id="17417" name="文本框 301074"/>
            <p:cNvSpPr txBox="1"/>
            <p:nvPr/>
          </p:nvSpPr>
          <p:spPr>
            <a:xfrm rot="2510379">
              <a:off x="3589" y="3849"/>
              <a:ext cx="499" cy="212"/>
            </a:xfrm>
            <a:prstGeom prst="rect">
              <a:avLst/>
            </a:prstGeom>
            <a:noFill/>
            <a:ln w="9525">
              <a:noFill/>
            </a:ln>
          </p:spPr>
          <p:txBody>
            <a:bodyPr wrap="none" anchor="t">
              <a:spAutoFit/>
            </a:bodyPr>
            <a:lstStyle/>
            <a:p>
              <a:pPr algn="ctr">
                <a:spcBef>
                  <a:spcPct val="50000"/>
                </a:spcBef>
              </a:pPr>
              <a:r>
                <a:rPr lang="zh-CN" altLang="en-US" sz="1600" dirty="0">
                  <a:solidFill>
                    <a:srgbClr val="3333FF"/>
                  </a:solidFill>
                  <a:latin typeface="Arial" panose="020B0604020202020204" pitchFamily="34" charset="0"/>
                  <a:ea typeface="黑体" panose="02010609060101010101" pitchFamily="2" charset="-122"/>
                </a:rPr>
                <a:t>墨西哥</a:t>
              </a:r>
            </a:p>
          </p:txBody>
        </p:sp>
        <p:sp>
          <p:nvSpPr>
            <p:cNvPr id="17418" name="文本框 301075"/>
            <p:cNvSpPr txBox="1"/>
            <p:nvPr/>
          </p:nvSpPr>
          <p:spPr>
            <a:xfrm rot="-1315858">
              <a:off x="4742" y="1661"/>
              <a:ext cx="270" cy="589"/>
            </a:xfrm>
            <a:prstGeom prst="rect">
              <a:avLst/>
            </a:prstGeom>
            <a:noFill/>
            <a:ln w="9525">
              <a:noFill/>
            </a:ln>
          </p:spPr>
          <p:txBody>
            <a:bodyPr vert="eaVert" anchor="t">
              <a:spAutoFit/>
            </a:bodyPr>
            <a:lstStyle/>
            <a:p>
              <a:pPr>
                <a:spcBef>
                  <a:spcPct val="50000"/>
                </a:spcBef>
              </a:pPr>
              <a:r>
                <a:rPr lang="zh-CN" altLang="en-US" sz="1600" dirty="0">
                  <a:solidFill>
                    <a:srgbClr val="3333FF"/>
                  </a:solidFill>
                  <a:latin typeface="Arial" panose="020B0604020202020204" pitchFamily="34" charset="0"/>
                  <a:ea typeface="黑体" panose="02010609060101010101" pitchFamily="2" charset="-122"/>
                </a:rPr>
                <a:t>格陵兰岛</a:t>
              </a:r>
            </a:p>
          </p:txBody>
        </p:sp>
      </p:grpSp>
      <p:sp>
        <p:nvSpPr>
          <p:cNvPr id="17419" name="文本框 301058"/>
          <p:cNvSpPr txBox="1"/>
          <p:nvPr/>
        </p:nvSpPr>
        <p:spPr>
          <a:xfrm>
            <a:off x="1774825" y="836613"/>
            <a:ext cx="3240088" cy="521970"/>
          </a:xfrm>
          <a:prstGeom prst="rect">
            <a:avLst/>
          </a:prstGeom>
          <a:noFill/>
          <a:ln w="9525">
            <a:noFill/>
          </a:ln>
        </p:spPr>
        <p:txBody>
          <a:bodyPr anchor="t">
            <a:spAutoFit/>
          </a:bodyPr>
          <a:lstStyle/>
          <a:p>
            <a:pPr>
              <a:spcBef>
                <a:spcPct val="50000"/>
              </a:spcBef>
            </a:pPr>
            <a:r>
              <a:rPr lang="zh-CN" altLang="en-US" sz="2800" dirty="0">
                <a:solidFill>
                  <a:schemeClr val="accent2"/>
                </a:solidFill>
                <a:latin typeface="Arial" panose="020B0604020202020204" pitchFamily="34" charset="0"/>
                <a:ea typeface="黑体" panose="02010609060101010101" pitchFamily="2" charset="-122"/>
              </a:rPr>
              <a:t>（二）地理位置</a:t>
            </a:r>
          </a:p>
        </p:txBody>
      </p:sp>
      <p:sp>
        <p:nvSpPr>
          <p:cNvPr id="301069" name="文本框 301068"/>
          <p:cNvSpPr txBox="1"/>
          <p:nvPr/>
        </p:nvSpPr>
        <p:spPr>
          <a:xfrm>
            <a:off x="1847850" y="1439863"/>
            <a:ext cx="8569325" cy="437515"/>
          </a:xfrm>
          <a:prstGeom prst="rect">
            <a:avLst/>
          </a:prstGeom>
          <a:noFill/>
          <a:ln w="9525">
            <a:noFill/>
          </a:ln>
        </p:spPr>
        <p:txBody>
          <a:bodyPr anchor="t">
            <a:spAutoFit/>
          </a:bodyPr>
          <a:lstStyle/>
          <a:p>
            <a:pPr>
              <a:lnSpc>
                <a:spcPct val="125000"/>
              </a:lnSpc>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说一说，美国本土、阿拉斯加和夏威夷的地理位置的特点。</a:t>
            </a:r>
          </a:p>
        </p:txBody>
      </p:sp>
      <p:sp>
        <p:nvSpPr>
          <p:cNvPr id="301070" name="矩形 301069"/>
          <p:cNvSpPr/>
          <p:nvPr/>
        </p:nvSpPr>
        <p:spPr>
          <a:xfrm>
            <a:off x="6816725" y="908050"/>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301071" name="文本框 301070"/>
          <p:cNvSpPr txBox="1"/>
          <p:nvPr/>
        </p:nvSpPr>
        <p:spPr>
          <a:xfrm>
            <a:off x="1774825" y="2635250"/>
            <a:ext cx="2376488" cy="191833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nSpc>
                <a:spcPct val="110000"/>
              </a:lnSpc>
            </a:pP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本土位于北美洲中南部，东、西、南三面分别濒临大西洋、太平洋和墨西哥湾。</a:t>
            </a:r>
          </a:p>
          <a:p>
            <a:pPr>
              <a:lnSpc>
                <a:spcPct val="110000"/>
              </a:lnSpc>
            </a:pPr>
            <a:r>
              <a:rPr lang="zh-CN" altLang="en-US" dirty="0">
                <a:latin typeface="黑体" panose="02010609060101010101" pitchFamily="2" charset="-122"/>
                <a:ea typeface="黑体" panose="02010609060101010101" pitchFamily="2" charset="-122"/>
              </a:rPr>
              <a:t>  本土位于西半球，位于北半球中纬度。</a:t>
            </a:r>
          </a:p>
        </p:txBody>
      </p:sp>
      <p:sp>
        <p:nvSpPr>
          <p:cNvPr id="301072" name="直接连接符 301071"/>
          <p:cNvSpPr/>
          <p:nvPr/>
        </p:nvSpPr>
        <p:spPr>
          <a:xfrm flipH="1" flipV="1">
            <a:off x="4151313" y="3789363"/>
            <a:ext cx="3024187" cy="1655762"/>
          </a:xfrm>
          <a:prstGeom prst="line">
            <a:avLst/>
          </a:prstGeom>
          <a:ln w="28575" cap="flat" cmpd="sng">
            <a:solidFill>
              <a:srgbClr val="3333FF"/>
            </a:solidFill>
            <a:prstDash val="sysDot"/>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1070"/>
                                        </p:tgtEl>
                                        <p:attrNameLst>
                                          <p:attrName>style.visibility</p:attrName>
                                        </p:attrNameLst>
                                      </p:cBhvr>
                                      <p:to>
                                        <p:strVal val="visible"/>
                                      </p:to>
                                    </p:set>
                                    <p:animEffect transition="in" filter="blinds(horizontal)">
                                      <p:cBhvr>
                                        <p:cTn id="7" dur="500"/>
                                        <p:tgtEl>
                                          <p:spTgt spid="30107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1069"/>
                                        </p:tgtEl>
                                        <p:attrNameLst>
                                          <p:attrName>style.visibility</p:attrName>
                                        </p:attrNameLst>
                                      </p:cBhvr>
                                      <p:to>
                                        <p:strVal val="visible"/>
                                      </p:to>
                                    </p:set>
                                    <p:animEffect transition="in" filter="blinds(horizontal)">
                                      <p:cBhvr>
                                        <p:cTn id="10" dur="500"/>
                                        <p:tgtEl>
                                          <p:spTgt spid="301069"/>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301077"/>
                                        </p:tgtEl>
                                        <p:attrNameLst>
                                          <p:attrName>style.visibility</p:attrName>
                                        </p:attrNameLst>
                                      </p:cBhvr>
                                      <p:to>
                                        <p:strVal val="visible"/>
                                      </p:to>
                                    </p:set>
                                    <p:animEffect transition="in" filter="blinds(horizontal)">
                                      <p:cBhvr>
                                        <p:cTn id="14" dur="500"/>
                                        <p:tgtEl>
                                          <p:spTgt spid="30107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01072"/>
                                        </p:tgtEl>
                                        <p:attrNameLst>
                                          <p:attrName>style.visibility</p:attrName>
                                        </p:attrNameLst>
                                      </p:cBhvr>
                                      <p:to>
                                        <p:strVal val="visible"/>
                                      </p:to>
                                    </p:set>
                                    <p:animEffect transition="in" filter="wipe(down)">
                                      <p:cBhvr>
                                        <p:cTn id="19" dur="500"/>
                                        <p:tgtEl>
                                          <p:spTgt spid="301072"/>
                                        </p:tgtEl>
                                      </p:cBhvr>
                                    </p:animEffect>
                                  </p:childTnLst>
                                </p:cTn>
                              </p:par>
                            </p:childTnLst>
                          </p:cTn>
                        </p:par>
                        <p:par>
                          <p:cTn id="20" fill="hold">
                            <p:stCondLst>
                              <p:cond delay="500"/>
                            </p:stCondLst>
                            <p:childTnLst>
                              <p:par>
                                <p:cTn id="21" presetID="3" presetClass="entr" presetSubtype="10" fill="hold" grpId="0" nodeType="afterEffect">
                                  <p:stCondLst>
                                    <p:cond delay="0"/>
                                  </p:stCondLst>
                                  <p:childTnLst>
                                    <p:set>
                                      <p:cBhvr>
                                        <p:cTn id="22" dur="1" fill="hold">
                                          <p:stCondLst>
                                            <p:cond delay="0"/>
                                          </p:stCondLst>
                                        </p:cTn>
                                        <p:tgtEl>
                                          <p:spTgt spid="301071"/>
                                        </p:tgtEl>
                                        <p:attrNameLst>
                                          <p:attrName>style.visibility</p:attrName>
                                        </p:attrNameLst>
                                      </p:cBhvr>
                                      <p:to>
                                        <p:strVal val="visible"/>
                                      </p:to>
                                    </p:set>
                                    <p:animEffect transition="in" filter="blinds(horizontal)">
                                      <p:cBhvr>
                                        <p:cTn id="23" dur="500"/>
                                        <p:tgtEl>
                                          <p:spTgt spid="301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9" grpId="0"/>
      <p:bldP spid="301071"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矩形 273411"/>
          <p:cNvSpPr/>
          <p:nvPr/>
        </p:nvSpPr>
        <p:spPr>
          <a:xfrm>
            <a:off x="4943475" y="3068638"/>
            <a:ext cx="2743200" cy="923925"/>
          </a:xfrm>
          <a:prstGeom prst="rect">
            <a:avLst/>
          </a:prstGeom>
        </p:spPr>
        <p:txBody>
          <a:bodyPr wrap="none" fromWordArt="1">
            <a:prstTxWarp prst="textPlain">
              <a:avLst>
                <a:gd name="adj" fmla="val 50000"/>
              </a:avLst>
            </a:prstTxWarp>
            <a:normAutofit fontScale="77500" lnSpcReduction="10000"/>
          </a:bodyPr>
          <a:lstStyle/>
          <a:p>
            <a:pPr algn="ctr"/>
            <a:r>
              <a:rPr lang="zh-CN" altLang="en-US" sz="7200" b="1">
                <a:ln w="12700" cap="flat" cmpd="sng">
                  <a:solidFill>
                    <a:srgbClr val="EAEAEA"/>
                  </a:solidFill>
                  <a:prstDash val="solid"/>
                  <a:headEnd type="none" w="med" len="med"/>
                  <a:tailEnd type="none" w="med" len="med"/>
                </a:ln>
                <a:gradFill rotWithShape="0">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80000"/>
                    </a:srgbClr>
                  </a:outerShdw>
                </a:effectLst>
                <a:latin typeface="黑体" panose="02010609060101010101" pitchFamily="2" charset="-122"/>
                <a:ea typeface="黑体" panose="02010609060101010101" pitchFamily="2" charset="-122"/>
              </a:rPr>
              <a:t>巴  西</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8" name="文本框 246787"/>
          <p:cNvSpPr txBox="1"/>
          <p:nvPr/>
        </p:nvSpPr>
        <p:spPr>
          <a:xfrm>
            <a:off x="385445" y="908050"/>
            <a:ext cx="5413375" cy="583565"/>
          </a:xfrm>
          <a:prstGeom prst="rect">
            <a:avLst/>
          </a:prstGeom>
          <a:noFill/>
          <a:ln w="9525">
            <a:noFill/>
          </a:ln>
        </p:spPr>
        <p:txBody>
          <a:bodyPr wrap="square">
            <a:spAutoFit/>
          </a:bodyPr>
          <a:lstStyle/>
          <a:p>
            <a:r>
              <a:rPr lang="zh-CN" altLang="en-US" sz="3200" dirty="0">
                <a:solidFill>
                  <a:srgbClr val="FF0000"/>
                </a:solidFill>
                <a:latin typeface="Times New Roman" panose="02020603050405020304" pitchFamily="18" charset="0"/>
                <a:ea typeface="黑体" panose="02010609060101010101" pitchFamily="2" charset="-122"/>
              </a:rPr>
              <a:t>一、亚马孙平原与亚马孙河</a:t>
            </a:r>
            <a:endParaRPr lang="zh-CN" altLang="en-US" sz="3200">
              <a:solidFill>
                <a:srgbClr val="FF0000"/>
              </a:solidFill>
              <a:latin typeface="Times New Roman" panose="02020603050405020304" pitchFamily="18" charset="0"/>
              <a:ea typeface="黑体" panose="02010609060101010101" pitchFamily="2" charset="-122"/>
            </a:endParaRPr>
          </a:p>
        </p:txBody>
      </p:sp>
      <p:sp>
        <p:nvSpPr>
          <p:cNvPr id="246792" name="文本框 246791"/>
          <p:cNvSpPr txBox="1"/>
          <p:nvPr/>
        </p:nvSpPr>
        <p:spPr>
          <a:xfrm>
            <a:off x="789940" y="3376930"/>
            <a:ext cx="4730115" cy="2861310"/>
          </a:xfrm>
          <a:prstGeom prst="rect">
            <a:avLst/>
          </a:prstGeom>
          <a:noFill/>
          <a:ln w="12700">
            <a:noFill/>
          </a:ln>
        </p:spPr>
        <p:txBody>
          <a:bodyPr wrap="square">
            <a:spAutoFit/>
          </a:bodyPr>
          <a:lstStyle/>
          <a:p>
            <a:pPr>
              <a:lnSpc>
                <a:spcPct val="125000"/>
              </a:lnSpc>
            </a:pPr>
            <a:r>
              <a:rPr lang="en-US" altLang="zh-CN" sz="2400" b="1" dirty="0">
                <a:latin typeface="宋体" panose="02010600030101010101" pitchFamily="2" charset="-122"/>
              </a:rPr>
              <a:t>    </a:t>
            </a:r>
            <a:r>
              <a:rPr lang="zh-CN" altLang="en-US" sz="2400" b="1" dirty="0">
                <a:latin typeface="宋体" panose="02010600030101010101" pitchFamily="2" charset="-122"/>
              </a:rPr>
              <a:t>读图，归纳巴西的地理位置特点。</a:t>
            </a:r>
          </a:p>
          <a:p>
            <a:pPr>
              <a:lnSpc>
                <a:spcPct val="125000"/>
              </a:lnSpc>
            </a:pPr>
            <a:r>
              <a:rPr lang="zh-CN" altLang="en-US" sz="2400" b="1" dirty="0">
                <a:latin typeface="宋体" panose="02010600030101010101" pitchFamily="2" charset="-122"/>
              </a:rPr>
              <a:t>    </a:t>
            </a:r>
            <a:r>
              <a:rPr lang="zh-CN" altLang="en-US" sz="2400" b="1" dirty="0">
                <a:solidFill>
                  <a:schemeClr val="accent2"/>
                </a:solidFill>
                <a:latin typeface="黑体" panose="02010609060101010101" pitchFamily="2" charset="-122"/>
                <a:ea typeface="黑体" panose="02010609060101010101" pitchFamily="2" charset="-122"/>
              </a:rPr>
              <a:t>巴西位于南美洲东部和中部，东临大西洋；巴西位于西半球，大部分地区位于赤道和南回归线之间，属于热带。</a:t>
            </a:r>
          </a:p>
        </p:txBody>
      </p:sp>
      <p:pic>
        <p:nvPicPr>
          <p:cNvPr id="246793" name="图片 246792" descr="巴西位置"/>
          <p:cNvPicPr>
            <a:picLocks noChangeAspect="1"/>
          </p:cNvPicPr>
          <p:nvPr/>
        </p:nvPicPr>
        <p:blipFill>
          <a:blip r:embed="rId2">
            <a:clrChange>
              <a:clrFrom>
                <a:srgbClr val="FFFFFF"/>
              </a:clrFrom>
              <a:clrTo>
                <a:srgbClr val="FFFFFF">
                  <a:alpha val="0"/>
                </a:srgbClr>
              </a:clrTo>
            </a:clrChange>
          </a:blip>
          <a:stretch>
            <a:fillRect/>
          </a:stretch>
        </p:blipFill>
        <p:spPr>
          <a:xfrm>
            <a:off x="6976745" y="469900"/>
            <a:ext cx="4779963" cy="6092825"/>
          </a:xfrm>
          <a:prstGeom prst="rect">
            <a:avLst/>
          </a:prstGeom>
          <a:noFill/>
          <a:ln w="9525">
            <a:noFill/>
          </a:ln>
        </p:spPr>
      </p:pic>
      <p:sp>
        <p:nvSpPr>
          <p:cNvPr id="246794" name="矩形 246793"/>
          <p:cNvSpPr/>
          <p:nvPr/>
        </p:nvSpPr>
        <p:spPr>
          <a:xfrm>
            <a:off x="789940" y="2967355"/>
            <a:ext cx="81915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46795" name="文本框 246794"/>
          <p:cNvSpPr txBox="1"/>
          <p:nvPr/>
        </p:nvSpPr>
        <p:spPr>
          <a:xfrm>
            <a:off x="699453" y="1742440"/>
            <a:ext cx="3887787"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（一）地理位置、面积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6795"/>
                                        </p:tgtEl>
                                        <p:attrNameLst>
                                          <p:attrName>style.visibility</p:attrName>
                                        </p:attrNameLst>
                                      </p:cBhvr>
                                      <p:to>
                                        <p:strVal val="visible"/>
                                      </p:to>
                                    </p:set>
                                    <p:anim calcmode="lin" valueType="num">
                                      <p:cBhvr additive="base">
                                        <p:cTn id="7" dur="500" fill="hold"/>
                                        <p:tgtEl>
                                          <p:spTgt spid="246795"/>
                                        </p:tgtEl>
                                        <p:attrNameLst>
                                          <p:attrName>ppt_x</p:attrName>
                                        </p:attrNameLst>
                                      </p:cBhvr>
                                      <p:tavLst>
                                        <p:tav tm="0">
                                          <p:val>
                                            <p:strVal val="#ppt_x"/>
                                          </p:val>
                                        </p:tav>
                                        <p:tav tm="100000">
                                          <p:val>
                                            <p:strVal val="#ppt_x"/>
                                          </p:val>
                                        </p:tav>
                                      </p:tavLst>
                                    </p:anim>
                                    <p:anim calcmode="lin" valueType="num">
                                      <p:cBhvr additive="base">
                                        <p:cTn id="8" dur="500" fill="hold"/>
                                        <p:tgtEl>
                                          <p:spTgt spid="2467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46794"/>
                                        </p:tgtEl>
                                        <p:attrNameLst>
                                          <p:attrName>style.visibility</p:attrName>
                                        </p:attrNameLst>
                                      </p:cBhvr>
                                      <p:to>
                                        <p:strVal val="visible"/>
                                      </p:to>
                                    </p:set>
                                    <p:animEffect transition="in" filter="blinds(horizontal)">
                                      <p:cBhvr>
                                        <p:cTn id="13" dur="500"/>
                                        <p:tgtEl>
                                          <p:spTgt spid="246794"/>
                                        </p:tgtEl>
                                      </p:cBhvr>
                                    </p:animEffect>
                                  </p:childTnLst>
                                </p:cTn>
                              </p:par>
                              <p:par>
                                <p:cTn id="14" presetID="3" presetClass="entr" presetSubtype="10" fill="hold" nodeType="withEffect">
                                  <p:stCondLst>
                                    <p:cond delay="0"/>
                                  </p:stCondLst>
                                  <p:childTnLst>
                                    <p:set>
                                      <p:cBhvr>
                                        <p:cTn id="15" dur="1" fill="hold">
                                          <p:stCondLst>
                                            <p:cond delay="0"/>
                                          </p:stCondLst>
                                        </p:cTn>
                                        <p:tgtEl>
                                          <p:spTgt spid="246793"/>
                                        </p:tgtEl>
                                        <p:attrNameLst>
                                          <p:attrName>style.visibility</p:attrName>
                                        </p:attrNameLst>
                                      </p:cBhvr>
                                      <p:to>
                                        <p:strVal val="visible"/>
                                      </p:to>
                                    </p:set>
                                    <p:animEffect transition="in" filter="blinds(horizontal)">
                                      <p:cBhvr>
                                        <p:cTn id="16" dur="500"/>
                                        <p:tgtEl>
                                          <p:spTgt spid="246793"/>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246792">
                                            <p:txEl>
                                              <p:pRg st="0" end="0"/>
                                            </p:txEl>
                                          </p:spTgt>
                                        </p:tgtEl>
                                        <p:attrNameLst>
                                          <p:attrName>style.visibility</p:attrName>
                                        </p:attrNameLst>
                                      </p:cBhvr>
                                      <p:to>
                                        <p:strVal val="visible"/>
                                      </p:to>
                                    </p:set>
                                    <p:animEffect transition="in" filter="blinds(horizontal)">
                                      <p:cBhvr>
                                        <p:cTn id="20" dur="500"/>
                                        <p:tgtEl>
                                          <p:spTgt spid="24679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6792">
                                            <p:txEl>
                                              <p:pRg st="1" end="1"/>
                                            </p:txEl>
                                          </p:spTgt>
                                        </p:tgtEl>
                                        <p:attrNameLst>
                                          <p:attrName>style.visibility</p:attrName>
                                        </p:attrNameLst>
                                      </p:cBhvr>
                                      <p:to>
                                        <p:strVal val="visible"/>
                                      </p:to>
                                    </p:set>
                                    <p:anim calcmode="lin" valueType="num">
                                      <p:cBhvr additive="base">
                                        <p:cTn id="25" dur="500" fill="hold"/>
                                        <p:tgtEl>
                                          <p:spTgt spid="246792">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679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矩形 247809"/>
          <p:cNvSpPr/>
          <p:nvPr/>
        </p:nvSpPr>
        <p:spPr>
          <a:xfrm>
            <a:off x="635" y="0"/>
            <a:ext cx="12192000" cy="6857365"/>
          </a:xfrm>
          <a:prstGeom prst="rect">
            <a:avLst/>
          </a:prstGeom>
          <a:gradFill rotWithShape="1">
            <a:gsLst>
              <a:gs pos="0">
                <a:srgbClr val="FFFFCC"/>
              </a:gs>
              <a:gs pos="50000">
                <a:srgbClr val="FFFFCC">
                  <a:gamma/>
                  <a:tint val="25490"/>
                  <a:invGamma/>
                </a:srgbClr>
              </a:gs>
              <a:gs pos="100000">
                <a:srgbClr val="FFFFCC"/>
              </a:gs>
            </a:gsLst>
            <a:lin ang="5400000" scaled="1"/>
            <a:tileRect/>
          </a:gradFill>
          <a:ln w="19050">
            <a:noFill/>
          </a:ln>
        </p:spPr>
        <p:txBody>
          <a:bodyPr wrap="none" anchor="ctr"/>
          <a:lstStyle/>
          <a:p>
            <a:pPr algn="ctr"/>
            <a:endParaRPr b="0" dirty="0">
              <a:latin typeface="Arial" panose="020B0604020202020204" pitchFamily="34" charset="0"/>
            </a:endParaRPr>
          </a:p>
        </p:txBody>
      </p:sp>
      <p:sp>
        <p:nvSpPr>
          <p:cNvPr id="247812" name="文本框 247811"/>
          <p:cNvSpPr txBox="1"/>
          <p:nvPr/>
        </p:nvSpPr>
        <p:spPr>
          <a:xfrm>
            <a:off x="1055370" y="374650"/>
            <a:ext cx="9944100" cy="1198880"/>
          </a:xfrm>
          <a:prstGeom prst="rect">
            <a:avLst/>
          </a:prstGeom>
          <a:noFill/>
          <a:ln w="12700">
            <a:noFill/>
          </a:ln>
        </p:spPr>
        <p:txBody>
          <a:bodyPr wrap="square">
            <a:spAutoFit/>
          </a:bodyPr>
          <a:lstStyle/>
          <a:p>
            <a:pPr>
              <a:lnSpc>
                <a:spcPct val="150000"/>
              </a:lnSpc>
            </a:pPr>
            <a:r>
              <a:rPr lang="en-US" altLang="zh-CN" sz="2400" dirty="0">
                <a:solidFill>
                  <a:schemeClr val="tx2"/>
                </a:solidFill>
                <a:latin typeface="宋体" panose="02010600030101010101" pitchFamily="2" charset="-122"/>
              </a:rPr>
              <a:t>    </a:t>
            </a:r>
            <a:r>
              <a:rPr lang="zh-CN" altLang="en-US" sz="2400" dirty="0">
                <a:solidFill>
                  <a:schemeClr val="tx2"/>
                </a:solidFill>
                <a:latin typeface="宋体" panose="02010600030101010101" pitchFamily="2" charset="-122"/>
              </a:rPr>
              <a:t>巴西是南美洲面积最大的国家，国土面积</a:t>
            </a:r>
            <a:r>
              <a:rPr lang="en-US" altLang="zh-CN" sz="2400" dirty="0">
                <a:solidFill>
                  <a:schemeClr val="tx2"/>
                </a:solidFill>
                <a:latin typeface="宋体" panose="02010600030101010101" pitchFamily="2" charset="-122"/>
              </a:rPr>
              <a:t>854.7</a:t>
            </a:r>
            <a:r>
              <a:rPr lang="zh-CN" altLang="en-US" sz="2400" dirty="0">
                <a:solidFill>
                  <a:schemeClr val="tx2"/>
                </a:solidFill>
                <a:latin typeface="宋体" panose="02010600030101010101" pitchFamily="2" charset="-122"/>
              </a:rPr>
              <a:t>万平方千米，差不多占了南美洲大陆总面积的一半。</a:t>
            </a:r>
          </a:p>
        </p:txBody>
      </p:sp>
      <p:pic>
        <p:nvPicPr>
          <p:cNvPr id="247813" name="图片 247812" descr="世界面积前六位"/>
          <p:cNvPicPr>
            <a:picLocks noChangeAspect="1"/>
          </p:cNvPicPr>
          <p:nvPr/>
        </p:nvPicPr>
        <p:blipFill>
          <a:blip r:embed="rId2">
            <a:clrChange>
              <a:clrFrom>
                <a:srgbClr val="FFFFFF"/>
              </a:clrFrom>
              <a:clrTo>
                <a:srgbClr val="FFFFFF">
                  <a:alpha val="0"/>
                </a:srgbClr>
              </a:clrTo>
            </a:clrChange>
          </a:blip>
          <a:stretch>
            <a:fillRect/>
          </a:stretch>
        </p:blipFill>
        <p:spPr>
          <a:xfrm>
            <a:off x="1416685" y="1665605"/>
            <a:ext cx="9007475" cy="5143500"/>
          </a:xfrm>
          <a:prstGeom prst="rect">
            <a:avLst/>
          </a:prstGeom>
          <a:noFill/>
          <a:ln w="9525">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6" name="图片 248835" descr="巴西地形 拷贝"/>
          <p:cNvPicPr>
            <a:picLocks noChangeAspect="1"/>
          </p:cNvPicPr>
          <p:nvPr/>
        </p:nvPicPr>
        <p:blipFill>
          <a:blip r:embed="rId2"/>
          <a:srcRect l="2403" b="5962"/>
          <a:stretch>
            <a:fillRect/>
          </a:stretch>
        </p:blipFill>
        <p:spPr>
          <a:xfrm>
            <a:off x="5016500" y="768350"/>
            <a:ext cx="5608638" cy="5684838"/>
          </a:xfrm>
          <a:prstGeom prst="rect">
            <a:avLst/>
          </a:prstGeom>
          <a:noFill/>
          <a:ln w="9525">
            <a:noFill/>
          </a:ln>
        </p:spPr>
      </p:pic>
      <p:sp>
        <p:nvSpPr>
          <p:cNvPr id="248837" name="文本框 248836"/>
          <p:cNvSpPr txBox="1"/>
          <p:nvPr/>
        </p:nvSpPr>
        <p:spPr>
          <a:xfrm>
            <a:off x="685800" y="2557780"/>
            <a:ext cx="4399280" cy="2399665"/>
          </a:xfrm>
          <a:prstGeom prst="rect">
            <a:avLst/>
          </a:prstGeom>
          <a:noFill/>
          <a:ln w="9525">
            <a:noFill/>
          </a:ln>
        </p:spPr>
        <p:txBody>
          <a:bodyPr wrap="square">
            <a:spAutoFit/>
          </a:bodyPr>
          <a:lstStyle/>
          <a:p>
            <a:pPr>
              <a:lnSpc>
                <a:spcPct val="125000"/>
              </a:lnSpc>
            </a:pPr>
            <a:r>
              <a:rPr lang="en-US" altLang="zh-CN" sz="2400" b="1" dirty="0">
                <a:solidFill>
                  <a:schemeClr val="tx2"/>
                </a:solidFill>
                <a:latin typeface="宋体" panose="02010600030101010101" pitchFamily="2" charset="-122"/>
              </a:rPr>
              <a:t>    </a:t>
            </a:r>
            <a:r>
              <a:rPr lang="zh-CN" altLang="en-US" sz="2400" b="1" dirty="0">
                <a:solidFill>
                  <a:schemeClr val="tx2"/>
                </a:solidFill>
                <a:latin typeface="宋体" panose="02010600030101010101" pitchFamily="2" charset="-122"/>
              </a:rPr>
              <a:t>在图中找到</a:t>
            </a:r>
            <a:r>
              <a:rPr lang="zh-CN" altLang="en-US" sz="2400" b="1" dirty="0">
                <a:solidFill>
                  <a:srgbClr val="FF0000"/>
                </a:solidFill>
                <a:latin typeface="宋体" panose="02010600030101010101" pitchFamily="2" charset="-122"/>
              </a:rPr>
              <a:t>亚马孙平原、巴西高原、亚马孙河</a:t>
            </a:r>
            <a:r>
              <a:rPr lang="zh-CN" altLang="en-US" sz="2400" b="1" dirty="0">
                <a:solidFill>
                  <a:schemeClr val="tx2"/>
                </a:solidFill>
                <a:latin typeface="宋体" panose="02010600030101010101" pitchFamily="2" charset="-122"/>
              </a:rPr>
              <a:t>。归纳巴西的地形特征。</a:t>
            </a:r>
          </a:p>
          <a:p>
            <a:pPr>
              <a:lnSpc>
                <a:spcPct val="125000"/>
              </a:lnSpc>
            </a:pPr>
            <a:r>
              <a:rPr lang="zh-CN" altLang="en-US" sz="2400" b="1" dirty="0">
                <a:latin typeface="Arial" panose="020B0604020202020204" pitchFamily="34" charset="0"/>
              </a:rPr>
              <a:t>      </a:t>
            </a:r>
            <a:r>
              <a:rPr lang="zh-CN" altLang="en-US" sz="2400" b="1" dirty="0">
                <a:solidFill>
                  <a:schemeClr val="accent2"/>
                </a:solidFill>
                <a:latin typeface="Arial" panose="020B0604020202020204" pitchFamily="34" charset="0"/>
                <a:ea typeface="黑体" panose="02010609060101010101" pitchFamily="2" charset="-122"/>
              </a:rPr>
              <a:t>以高原和平原为主，北部为亚马孙平原，南部为巴西高原。</a:t>
            </a:r>
          </a:p>
        </p:txBody>
      </p:sp>
      <p:sp>
        <p:nvSpPr>
          <p:cNvPr id="248845" name="文本框 248844"/>
          <p:cNvSpPr txBox="1"/>
          <p:nvPr/>
        </p:nvSpPr>
        <p:spPr>
          <a:xfrm>
            <a:off x="1703388" y="1038225"/>
            <a:ext cx="3097212" cy="583565"/>
          </a:xfrm>
          <a:prstGeom prst="rect">
            <a:avLst/>
          </a:prstGeom>
          <a:noFill/>
          <a:ln w="9525">
            <a:noFill/>
          </a:ln>
        </p:spPr>
        <p:txBody>
          <a:bodyPr>
            <a:spAutoFit/>
          </a:bodyPr>
          <a:lstStyle/>
          <a:p>
            <a:pPr>
              <a:spcBef>
                <a:spcPct val="50000"/>
              </a:spcBef>
            </a:pPr>
            <a:r>
              <a:rPr lang="zh-CN" altLang="en-US" sz="3200" dirty="0">
                <a:solidFill>
                  <a:schemeClr val="accent2"/>
                </a:solidFill>
                <a:latin typeface="Arial" panose="020B0604020202020204" pitchFamily="34" charset="0"/>
                <a:ea typeface="微软雅黑" panose="020B0503020204020204" charset="-122"/>
              </a:rPr>
              <a:t>（二）地形特征</a:t>
            </a:r>
          </a:p>
        </p:txBody>
      </p:sp>
      <p:sp>
        <p:nvSpPr>
          <p:cNvPr id="248846" name="矩形 248845"/>
          <p:cNvSpPr/>
          <p:nvPr/>
        </p:nvSpPr>
        <p:spPr>
          <a:xfrm>
            <a:off x="617538" y="2133283"/>
            <a:ext cx="81915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48849" name="矩形 248848"/>
          <p:cNvSpPr/>
          <p:nvPr/>
        </p:nvSpPr>
        <p:spPr>
          <a:xfrm>
            <a:off x="5880100" y="2636838"/>
            <a:ext cx="2303463" cy="431800"/>
          </a:xfrm>
          <a:prstGeom prst="rect">
            <a:avLst/>
          </a:prstGeom>
          <a:noFill/>
          <a:ln w="25400" cap="flat" cmpd="sng">
            <a:solidFill>
              <a:srgbClr val="FF0000"/>
            </a:solidFill>
            <a:prstDash val="sysDot"/>
            <a:miter/>
            <a:headEnd type="none" w="med" len="med"/>
            <a:tailEnd type="none" w="med" len="med"/>
          </a:ln>
        </p:spPr>
        <p:txBody>
          <a:bodyPr/>
          <a:lstStyle/>
          <a:p>
            <a:endParaRPr lang="zh-CN" altLang="en-US"/>
          </a:p>
        </p:txBody>
      </p:sp>
      <p:sp>
        <p:nvSpPr>
          <p:cNvPr id="248850" name="矩形 248849"/>
          <p:cNvSpPr/>
          <p:nvPr/>
        </p:nvSpPr>
        <p:spPr>
          <a:xfrm>
            <a:off x="7537450" y="3573463"/>
            <a:ext cx="1943100" cy="431800"/>
          </a:xfrm>
          <a:prstGeom prst="rect">
            <a:avLst/>
          </a:prstGeom>
          <a:noFill/>
          <a:ln w="25400" cap="flat" cmpd="sng">
            <a:solidFill>
              <a:srgbClr val="FF0000"/>
            </a:solidFill>
            <a:prstDash val="sysDot"/>
            <a:miter/>
            <a:headEnd type="none" w="med" len="med"/>
            <a:tailEnd type="none" w="med" len="med"/>
          </a:ln>
        </p:spPr>
        <p:txBody>
          <a:bodyPr/>
          <a:lstStyle/>
          <a:p>
            <a:endParaRPr lang="zh-CN" altLang="en-US"/>
          </a:p>
        </p:txBody>
      </p:sp>
      <p:sp>
        <p:nvSpPr>
          <p:cNvPr id="248851" name="矩形 248850"/>
          <p:cNvSpPr/>
          <p:nvPr/>
        </p:nvSpPr>
        <p:spPr>
          <a:xfrm>
            <a:off x="6167438" y="2133600"/>
            <a:ext cx="1943100" cy="431800"/>
          </a:xfrm>
          <a:prstGeom prst="rect">
            <a:avLst/>
          </a:prstGeom>
          <a:noFill/>
          <a:ln w="25400" cap="flat" cmpd="sng">
            <a:solidFill>
              <a:schemeClr val="accent2"/>
            </a:solidFill>
            <a:prstDash val="sysDot"/>
            <a:miter/>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8836"/>
                                        </p:tgtEl>
                                        <p:attrNameLst>
                                          <p:attrName>style.visibility</p:attrName>
                                        </p:attrNameLst>
                                      </p:cBhvr>
                                      <p:to>
                                        <p:strVal val="visible"/>
                                      </p:to>
                                    </p:set>
                                    <p:animEffect transition="in" filter="blinds(horizontal)">
                                      <p:cBhvr>
                                        <p:cTn id="7" dur="500"/>
                                        <p:tgtEl>
                                          <p:spTgt spid="248836"/>
                                        </p:tgtEl>
                                      </p:cBhvr>
                                    </p:animEffect>
                                  </p:childTnLst>
                                </p:cTn>
                              </p:par>
                              <p:par>
                                <p:cTn id="8" presetID="3" presetClass="entr" presetSubtype="10" fill="hold" nodeType="withEffect">
                                  <p:stCondLst>
                                    <p:cond delay="0"/>
                                  </p:stCondLst>
                                  <p:childTnLst>
                                    <p:set>
                                      <p:cBhvr>
                                        <p:cTn id="9" dur="1" fill="hold">
                                          <p:stCondLst>
                                            <p:cond delay="0"/>
                                          </p:stCondLst>
                                        </p:cTn>
                                        <p:tgtEl>
                                          <p:spTgt spid="248846"/>
                                        </p:tgtEl>
                                        <p:attrNameLst>
                                          <p:attrName>style.visibility</p:attrName>
                                        </p:attrNameLst>
                                      </p:cBhvr>
                                      <p:to>
                                        <p:strVal val="visible"/>
                                      </p:to>
                                    </p:set>
                                    <p:animEffect transition="in" filter="blinds(horizontal)">
                                      <p:cBhvr>
                                        <p:cTn id="10" dur="500"/>
                                        <p:tgtEl>
                                          <p:spTgt spid="248846"/>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248837">
                                            <p:txEl>
                                              <p:pRg st="0" end="0"/>
                                            </p:txEl>
                                          </p:spTgt>
                                        </p:tgtEl>
                                        <p:attrNameLst>
                                          <p:attrName>style.visibility</p:attrName>
                                        </p:attrNameLst>
                                      </p:cBhvr>
                                      <p:to>
                                        <p:strVal val="visible"/>
                                      </p:to>
                                    </p:set>
                                    <p:anim calcmode="lin" valueType="num">
                                      <p:cBhvr additive="base">
                                        <p:cTn id="14" dur="500" fill="hold"/>
                                        <p:tgtEl>
                                          <p:spTgt spid="24883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488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4" presetClass="entr" presetSubtype="0" accel="100000" fill="hold" nodeType="clickEffect">
                                  <p:stCondLst>
                                    <p:cond delay="0"/>
                                  </p:stCondLst>
                                  <p:childTnLst>
                                    <p:set>
                                      <p:cBhvr>
                                        <p:cTn id="19" dur="1" fill="hold">
                                          <p:stCondLst>
                                            <p:cond delay="0"/>
                                          </p:stCondLst>
                                        </p:cTn>
                                        <p:tgtEl>
                                          <p:spTgt spid="248849"/>
                                        </p:tgtEl>
                                        <p:attrNameLst>
                                          <p:attrName>style.visibility</p:attrName>
                                        </p:attrNameLst>
                                      </p:cBhvr>
                                      <p:to>
                                        <p:strVal val="visible"/>
                                      </p:to>
                                    </p:set>
                                    <p:anim calcmode="lin" valueType="num">
                                      <p:cBhvr>
                                        <p:cTn id="20" dur="500" fill="hold"/>
                                        <p:tgtEl>
                                          <p:spTgt spid="248849"/>
                                        </p:tgtEl>
                                        <p:attrNameLst>
                                          <p:attrName>ppt_w</p:attrName>
                                        </p:attrNameLst>
                                      </p:cBhvr>
                                      <p:tavLst>
                                        <p:tav tm="0">
                                          <p:val>
                                            <p:strVal val="#ppt_w*0.05"/>
                                          </p:val>
                                        </p:tav>
                                        <p:tav tm="100000">
                                          <p:val>
                                            <p:strVal val="#ppt_w"/>
                                          </p:val>
                                        </p:tav>
                                      </p:tavLst>
                                    </p:anim>
                                    <p:anim calcmode="lin" valueType="num">
                                      <p:cBhvr>
                                        <p:cTn id="21" dur="500" fill="hold"/>
                                        <p:tgtEl>
                                          <p:spTgt spid="248849"/>
                                        </p:tgtEl>
                                        <p:attrNameLst>
                                          <p:attrName>ppt_h</p:attrName>
                                        </p:attrNameLst>
                                      </p:cBhvr>
                                      <p:tavLst>
                                        <p:tav tm="0">
                                          <p:val>
                                            <p:strVal val="#ppt_h"/>
                                          </p:val>
                                        </p:tav>
                                        <p:tav tm="100000">
                                          <p:val>
                                            <p:strVal val="#ppt_h"/>
                                          </p:val>
                                        </p:tav>
                                      </p:tavLst>
                                    </p:anim>
                                    <p:anim calcmode="lin" valueType="num">
                                      <p:cBhvr>
                                        <p:cTn id="22" dur="500" fill="hold"/>
                                        <p:tgtEl>
                                          <p:spTgt spid="248849"/>
                                        </p:tgtEl>
                                        <p:attrNameLst>
                                          <p:attrName>ppt_x</p:attrName>
                                        </p:attrNameLst>
                                      </p:cBhvr>
                                      <p:tavLst>
                                        <p:tav tm="0">
                                          <p:val>
                                            <p:strVal val="#ppt_x-.2"/>
                                          </p:val>
                                        </p:tav>
                                        <p:tav tm="100000">
                                          <p:val>
                                            <p:strVal val="#ppt_x"/>
                                          </p:val>
                                        </p:tav>
                                      </p:tavLst>
                                    </p:anim>
                                    <p:anim calcmode="lin" valueType="num">
                                      <p:cBhvr>
                                        <p:cTn id="23" dur="500" fill="hold"/>
                                        <p:tgtEl>
                                          <p:spTgt spid="248849"/>
                                        </p:tgtEl>
                                        <p:attrNameLst>
                                          <p:attrName>ppt_y</p:attrName>
                                        </p:attrNameLst>
                                      </p:cBhvr>
                                      <p:tavLst>
                                        <p:tav tm="0">
                                          <p:val>
                                            <p:strVal val="#ppt_y"/>
                                          </p:val>
                                        </p:tav>
                                        <p:tav tm="100000">
                                          <p:val>
                                            <p:strVal val="#ppt_y"/>
                                          </p:val>
                                        </p:tav>
                                      </p:tavLst>
                                    </p:anim>
                                    <p:animEffect transition="in" filter="fade">
                                      <p:cBhvr>
                                        <p:cTn id="24" dur="500"/>
                                        <p:tgtEl>
                                          <p:spTgt spid="24884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8850"/>
                                        </p:tgtEl>
                                        <p:attrNameLst>
                                          <p:attrName>style.visibility</p:attrName>
                                        </p:attrNameLst>
                                      </p:cBhvr>
                                      <p:to>
                                        <p:strVal val="visible"/>
                                      </p:to>
                                    </p:set>
                                    <p:anim calcmode="lin" valueType="num">
                                      <p:cBhvr additive="base">
                                        <p:cTn id="29" dur="500" fill="hold"/>
                                        <p:tgtEl>
                                          <p:spTgt spid="248850"/>
                                        </p:tgtEl>
                                        <p:attrNameLst>
                                          <p:attrName>ppt_x</p:attrName>
                                        </p:attrNameLst>
                                      </p:cBhvr>
                                      <p:tavLst>
                                        <p:tav tm="0">
                                          <p:val>
                                            <p:strVal val="#ppt_x"/>
                                          </p:val>
                                        </p:tav>
                                        <p:tav tm="100000">
                                          <p:val>
                                            <p:strVal val="#ppt_x"/>
                                          </p:val>
                                        </p:tav>
                                      </p:tavLst>
                                    </p:anim>
                                    <p:anim calcmode="lin" valueType="num">
                                      <p:cBhvr additive="base">
                                        <p:cTn id="30" dur="500" fill="hold"/>
                                        <p:tgtEl>
                                          <p:spTgt spid="24885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248851"/>
                                        </p:tgtEl>
                                        <p:attrNameLst>
                                          <p:attrName>style.visibility</p:attrName>
                                        </p:attrNameLst>
                                      </p:cBhvr>
                                      <p:to>
                                        <p:strVal val="visible"/>
                                      </p:to>
                                    </p:set>
                                    <p:animEffect transition="in" filter="strips(downLeft)">
                                      <p:cBhvr>
                                        <p:cTn id="35" dur="500"/>
                                        <p:tgtEl>
                                          <p:spTgt spid="24885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48837">
                                            <p:txEl>
                                              <p:pRg st="1" end="1"/>
                                            </p:txEl>
                                          </p:spTgt>
                                        </p:tgtEl>
                                        <p:attrNameLst>
                                          <p:attrName>style.visibility</p:attrName>
                                        </p:attrNameLst>
                                      </p:cBhvr>
                                      <p:to>
                                        <p:strVal val="visible"/>
                                      </p:to>
                                    </p:set>
                                    <p:anim calcmode="lin" valueType="num">
                                      <p:cBhvr additive="base">
                                        <p:cTn id="40" dur="500" fill="hold"/>
                                        <p:tgtEl>
                                          <p:spTgt spid="248837">
                                            <p:txEl>
                                              <p:pRg st="1" end="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4883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6" name="图片 274435" descr="巴西高原"/>
          <p:cNvPicPr>
            <a:picLocks noChangeAspect="1"/>
          </p:cNvPicPr>
          <p:nvPr>
            <p:custDataLst>
              <p:tags r:id="rId1"/>
            </p:custDataLst>
          </p:nvPr>
        </p:nvPicPr>
        <p:blipFill>
          <a:blip r:embed="rId4"/>
          <a:srcRect r="15057" b="8635"/>
          <a:stretch>
            <a:fillRect/>
          </a:stretch>
        </p:blipFill>
        <p:spPr>
          <a:xfrm>
            <a:off x="255905" y="380365"/>
            <a:ext cx="5614035" cy="3796665"/>
          </a:xfrm>
          <a:prstGeom prst="rect">
            <a:avLst/>
          </a:prstGeom>
          <a:noFill/>
          <a:ln w="9525">
            <a:noFill/>
          </a:ln>
        </p:spPr>
      </p:pic>
      <p:sp>
        <p:nvSpPr>
          <p:cNvPr id="274437" name="文本框 274436"/>
          <p:cNvSpPr txBox="1"/>
          <p:nvPr/>
        </p:nvSpPr>
        <p:spPr>
          <a:xfrm>
            <a:off x="634365" y="5018405"/>
            <a:ext cx="5062855" cy="1198880"/>
          </a:xfrm>
          <a:prstGeom prst="rect">
            <a:avLst/>
          </a:prstGeom>
          <a:solidFill>
            <a:srgbClr val="FFFF99"/>
          </a:solidFill>
          <a:ln w="9525">
            <a:noFill/>
          </a:ln>
        </p:spPr>
        <p:txBody>
          <a:bodyPr wrap="square">
            <a:spAutoFit/>
          </a:bodyPr>
          <a:lstStyle/>
          <a:p>
            <a:pPr>
              <a:spcBef>
                <a:spcPct val="50000"/>
              </a:spcBef>
            </a:pPr>
            <a:r>
              <a:rPr lang="en-US" altLang="zh-CN" dirty="0">
                <a:latin typeface="Arial" panose="020B0604020202020204" pitchFamily="34" charset="0"/>
              </a:rPr>
              <a:t>       </a:t>
            </a:r>
            <a:r>
              <a:rPr lang="zh-CN" altLang="en-US" dirty="0">
                <a:latin typeface="Arial" panose="020B0604020202020204" pitchFamily="34" charset="0"/>
              </a:rPr>
              <a:t>巴西高原的面积有</a:t>
            </a:r>
            <a:r>
              <a:rPr lang="en-US" altLang="zh-CN" dirty="0">
                <a:latin typeface="Arial" panose="020B0604020202020204" pitchFamily="34" charset="0"/>
              </a:rPr>
              <a:t>500</a:t>
            </a:r>
            <a:r>
              <a:rPr lang="zh-CN" altLang="en-US" dirty="0">
                <a:latin typeface="Arial" panose="020B0604020202020204" pitchFamily="34" charset="0"/>
              </a:rPr>
              <a:t>多万平方公里，除了南极洲的冰雪大高原，它是世界上最大的高原。介于亚马孙平原和拉普拉塔平原之间，海拔</a:t>
            </a:r>
            <a:r>
              <a:rPr lang="en-US" altLang="zh-CN" dirty="0">
                <a:latin typeface="Arial" panose="020B0604020202020204" pitchFamily="34" charset="0"/>
              </a:rPr>
              <a:t>300</a:t>
            </a:r>
            <a:r>
              <a:rPr lang="zh-CN" altLang="en-US" dirty="0">
                <a:latin typeface="Arial" panose="020B0604020202020204" pitchFamily="34" charset="0"/>
              </a:rPr>
              <a:t>～</a:t>
            </a:r>
            <a:r>
              <a:rPr lang="en-US" altLang="zh-CN" dirty="0">
                <a:latin typeface="Arial" panose="020B0604020202020204" pitchFamily="34" charset="0"/>
              </a:rPr>
              <a:t>1500</a:t>
            </a:r>
            <a:r>
              <a:rPr lang="zh-CN" altLang="en-US" dirty="0">
                <a:latin typeface="Arial" panose="020B0604020202020204" pitchFamily="34" charset="0"/>
              </a:rPr>
              <a:t>米，地面起伏平缓，向西、北倾斜。 </a:t>
            </a:r>
          </a:p>
        </p:txBody>
      </p:sp>
      <p:pic>
        <p:nvPicPr>
          <p:cNvPr id="276484" name="图片 276483" descr="亚马孙平原"/>
          <p:cNvPicPr>
            <a:picLocks noChangeAspect="1"/>
          </p:cNvPicPr>
          <p:nvPr>
            <p:custDataLst>
              <p:tags r:id="rId2"/>
            </p:custDataLst>
          </p:nvPr>
        </p:nvPicPr>
        <p:blipFill>
          <a:blip r:embed="rId5"/>
          <a:srcRect l="15617" b="14375"/>
          <a:stretch>
            <a:fillRect/>
          </a:stretch>
        </p:blipFill>
        <p:spPr>
          <a:xfrm>
            <a:off x="6131560" y="380365"/>
            <a:ext cx="5801995" cy="3796665"/>
          </a:xfrm>
          <a:prstGeom prst="rect">
            <a:avLst/>
          </a:prstGeom>
          <a:noFill/>
          <a:ln w="9525">
            <a:noFill/>
          </a:ln>
        </p:spPr>
      </p:pic>
      <p:sp>
        <p:nvSpPr>
          <p:cNvPr id="276485" name="文本框 276484"/>
          <p:cNvSpPr txBox="1"/>
          <p:nvPr/>
        </p:nvSpPr>
        <p:spPr>
          <a:xfrm>
            <a:off x="6856095" y="4904105"/>
            <a:ext cx="4352290" cy="1198880"/>
          </a:xfrm>
          <a:prstGeom prst="rect">
            <a:avLst/>
          </a:prstGeom>
          <a:solidFill>
            <a:srgbClr val="FFFF99"/>
          </a:solidFill>
          <a:ln w="9525">
            <a:noFill/>
          </a:ln>
        </p:spPr>
        <p:txBody>
          <a:bodyPr wrap="square">
            <a:spAutoFit/>
          </a:bodyPr>
          <a:lstStyle/>
          <a:p>
            <a:pPr>
              <a:spcBef>
                <a:spcPct val="50000"/>
              </a:spcBef>
            </a:pPr>
            <a:r>
              <a:rPr lang="en-US" altLang="zh-CN" dirty="0">
                <a:latin typeface="Arial" panose="020B0604020202020204" pitchFamily="34" charset="0"/>
              </a:rPr>
              <a:t>       </a:t>
            </a:r>
            <a:r>
              <a:rPr lang="zh-CN" altLang="en-US" dirty="0">
                <a:latin typeface="Arial" panose="020B0604020202020204" pitchFamily="34" charset="0"/>
              </a:rPr>
              <a:t>亚马孙平原西起安第斯山脉，东到大西洋，南北介于巴西高原与圭亚那高原之间，面积约</a:t>
            </a:r>
            <a:r>
              <a:rPr lang="en-US" altLang="zh-CN" dirty="0">
                <a:latin typeface="Arial" panose="020B0604020202020204" pitchFamily="34" charset="0"/>
              </a:rPr>
              <a:t>560</a:t>
            </a:r>
            <a:r>
              <a:rPr lang="zh-CN" altLang="en-US" dirty="0">
                <a:latin typeface="Arial" panose="020B0604020202020204" pitchFamily="34" charset="0"/>
              </a:rPr>
              <a:t>万千米</a:t>
            </a:r>
            <a:r>
              <a:rPr lang="en-US" altLang="zh-CN" baseline="30000">
                <a:latin typeface="Arial" panose="020B0604020202020204" pitchFamily="34" charset="0"/>
              </a:rPr>
              <a:t>2</a:t>
            </a:r>
            <a:r>
              <a:rPr lang="zh-CN" altLang="en-US" dirty="0">
                <a:latin typeface="Arial" panose="020B0604020202020204" pitchFamily="34" charset="0"/>
              </a:rPr>
              <a:t>，由亚马孙河冲积形成，是世界是面积最大的平原。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10000"/>
                                  </p:iterate>
                                  <p:childTnLst>
                                    <p:set>
                                      <p:cBhvr>
                                        <p:cTn id="6" dur="1" fill="hold">
                                          <p:stCondLst>
                                            <p:cond delay="0"/>
                                          </p:stCondLst>
                                        </p:cTn>
                                        <p:tgtEl>
                                          <p:spTgt spid="274437"/>
                                        </p:tgtEl>
                                        <p:attrNameLst>
                                          <p:attrName>style.visibility</p:attrName>
                                        </p:attrNameLst>
                                      </p:cBhvr>
                                      <p:to>
                                        <p:strVal val="visible"/>
                                      </p:to>
                                    </p:set>
                                    <p:anim calcmode="lin" valueType="num">
                                      <p:cBhvr additive="base">
                                        <p:cTn id="7" dur="500" fill="hold"/>
                                        <p:tgtEl>
                                          <p:spTgt spid="274437"/>
                                        </p:tgtEl>
                                        <p:attrNameLst>
                                          <p:attrName>ppt_x</p:attrName>
                                        </p:attrNameLst>
                                      </p:cBhvr>
                                      <p:tavLst>
                                        <p:tav tm="0">
                                          <p:val>
                                            <p:strVal val="#ppt_x"/>
                                          </p:val>
                                        </p:tav>
                                        <p:tav tm="100000">
                                          <p:val>
                                            <p:strVal val="#ppt_x"/>
                                          </p:val>
                                        </p:tav>
                                      </p:tavLst>
                                    </p:anim>
                                    <p:anim calcmode="lin" valueType="num">
                                      <p:cBhvr additive="base">
                                        <p:cTn id="8" dur="500" fill="hold"/>
                                        <p:tgtEl>
                                          <p:spTgt spid="2744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type="wd">
                                    <p:tmPct val="10000"/>
                                  </p:iterate>
                                  <p:childTnLst>
                                    <p:set>
                                      <p:cBhvr>
                                        <p:cTn id="12" dur="1" fill="hold">
                                          <p:stCondLst>
                                            <p:cond delay="0"/>
                                          </p:stCondLst>
                                        </p:cTn>
                                        <p:tgtEl>
                                          <p:spTgt spid="276485"/>
                                        </p:tgtEl>
                                        <p:attrNameLst>
                                          <p:attrName>style.visibility</p:attrName>
                                        </p:attrNameLst>
                                      </p:cBhvr>
                                      <p:to>
                                        <p:strVal val="visible"/>
                                      </p:to>
                                    </p:set>
                                    <p:anim calcmode="lin" valueType="num">
                                      <p:cBhvr additive="base">
                                        <p:cTn id="13" dur="500" fill="hold"/>
                                        <p:tgtEl>
                                          <p:spTgt spid="276485"/>
                                        </p:tgtEl>
                                        <p:attrNameLst>
                                          <p:attrName>ppt_x</p:attrName>
                                        </p:attrNameLst>
                                      </p:cBhvr>
                                      <p:tavLst>
                                        <p:tav tm="0">
                                          <p:val>
                                            <p:strVal val="#ppt_x"/>
                                          </p:val>
                                        </p:tav>
                                        <p:tav tm="100000">
                                          <p:val>
                                            <p:strVal val="#ppt_x"/>
                                          </p:val>
                                        </p:tav>
                                      </p:tavLst>
                                    </p:anim>
                                    <p:anim calcmode="lin" valueType="num">
                                      <p:cBhvr additive="base">
                                        <p:cTn id="14" dur="500" fill="hold"/>
                                        <p:tgtEl>
                                          <p:spTgt spid="2764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7" grpId="0" bldLvl="0" animBg="1"/>
      <p:bldP spid="276485"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60" name="文本框 275459"/>
          <p:cNvSpPr txBox="1"/>
          <p:nvPr/>
        </p:nvSpPr>
        <p:spPr>
          <a:xfrm>
            <a:off x="1703388" y="1038225"/>
            <a:ext cx="3097212"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（三）气候特征</a:t>
            </a:r>
          </a:p>
        </p:txBody>
      </p:sp>
      <p:pic>
        <p:nvPicPr>
          <p:cNvPr id="275461" name="图片 275460" descr="巴西气候分布"/>
          <p:cNvPicPr>
            <a:picLocks noChangeAspect="1"/>
          </p:cNvPicPr>
          <p:nvPr/>
        </p:nvPicPr>
        <p:blipFill>
          <a:blip r:embed="rId2"/>
          <a:stretch>
            <a:fillRect/>
          </a:stretch>
        </p:blipFill>
        <p:spPr>
          <a:xfrm>
            <a:off x="5303838" y="1341438"/>
            <a:ext cx="4973637" cy="5126037"/>
          </a:xfrm>
          <a:prstGeom prst="rect">
            <a:avLst/>
          </a:prstGeom>
          <a:noFill/>
          <a:ln w="9525">
            <a:noFill/>
          </a:ln>
        </p:spPr>
      </p:pic>
      <p:sp>
        <p:nvSpPr>
          <p:cNvPr id="275462" name="文本框 275461"/>
          <p:cNvSpPr txBox="1"/>
          <p:nvPr/>
        </p:nvSpPr>
        <p:spPr>
          <a:xfrm rot="-1207183">
            <a:off x="5957888" y="2528888"/>
            <a:ext cx="1728787" cy="368300"/>
          </a:xfrm>
          <a:prstGeom prst="rect">
            <a:avLst/>
          </a:prstGeom>
          <a:noFill/>
          <a:ln w="9525">
            <a:noFill/>
          </a:ln>
        </p:spPr>
        <p:txBody>
          <a:bodyPr>
            <a:spAutoFit/>
          </a:bodyPr>
          <a:lstStyle/>
          <a:p>
            <a:pPr algn="ctr">
              <a:spcBef>
                <a:spcPct val="50000"/>
              </a:spcBef>
            </a:pPr>
            <a:r>
              <a:rPr lang="zh-CN" altLang="en-US" sz="1800" dirty="0">
                <a:latin typeface="Arial" panose="020B0604020202020204" pitchFamily="34" charset="0"/>
              </a:rPr>
              <a:t>热带雨林气候</a:t>
            </a:r>
          </a:p>
        </p:txBody>
      </p:sp>
      <p:sp>
        <p:nvSpPr>
          <p:cNvPr id="275463" name="文本框 275462"/>
          <p:cNvSpPr txBox="1"/>
          <p:nvPr/>
        </p:nvSpPr>
        <p:spPr>
          <a:xfrm rot="-1207183">
            <a:off x="7104063" y="3500438"/>
            <a:ext cx="1728787" cy="368300"/>
          </a:xfrm>
          <a:prstGeom prst="rect">
            <a:avLst/>
          </a:prstGeom>
          <a:noFill/>
          <a:ln w="9525">
            <a:noFill/>
          </a:ln>
        </p:spPr>
        <p:txBody>
          <a:bodyPr>
            <a:spAutoFit/>
          </a:bodyPr>
          <a:lstStyle/>
          <a:p>
            <a:pPr algn="ctr">
              <a:spcBef>
                <a:spcPct val="50000"/>
              </a:spcBef>
            </a:pPr>
            <a:r>
              <a:rPr lang="zh-CN" altLang="en-US" sz="1800" dirty="0">
                <a:latin typeface="Arial" panose="020B0604020202020204" pitchFamily="34" charset="0"/>
              </a:rPr>
              <a:t>热带草原气候</a:t>
            </a:r>
          </a:p>
        </p:txBody>
      </p:sp>
      <p:sp>
        <p:nvSpPr>
          <p:cNvPr id="275464" name="文本框 275463"/>
          <p:cNvSpPr txBox="1"/>
          <p:nvPr/>
        </p:nvSpPr>
        <p:spPr>
          <a:xfrm rot="-2933242">
            <a:off x="6770688" y="5032375"/>
            <a:ext cx="2041525" cy="368300"/>
          </a:xfrm>
          <a:prstGeom prst="rect">
            <a:avLst/>
          </a:prstGeom>
          <a:noFill/>
          <a:ln w="9525">
            <a:noFill/>
          </a:ln>
        </p:spPr>
        <p:txBody>
          <a:bodyPr>
            <a:spAutoFit/>
          </a:bodyPr>
          <a:lstStyle/>
          <a:p>
            <a:pPr algn="ctr">
              <a:spcBef>
                <a:spcPct val="50000"/>
              </a:spcBef>
            </a:pPr>
            <a:r>
              <a:rPr lang="zh-CN" altLang="en-US" sz="1800" dirty="0">
                <a:latin typeface="Arial" panose="020B0604020202020204" pitchFamily="34" charset="0"/>
              </a:rPr>
              <a:t>亚热带湿润气候</a:t>
            </a:r>
          </a:p>
        </p:txBody>
      </p:sp>
      <p:sp>
        <p:nvSpPr>
          <p:cNvPr id="275465" name="文本框 275464"/>
          <p:cNvSpPr txBox="1"/>
          <p:nvPr/>
        </p:nvSpPr>
        <p:spPr>
          <a:xfrm>
            <a:off x="846455" y="2584450"/>
            <a:ext cx="4241800" cy="2861310"/>
          </a:xfrm>
          <a:prstGeom prst="rect">
            <a:avLst/>
          </a:prstGeom>
          <a:solidFill>
            <a:srgbClr val="FFFF99"/>
          </a:solidFill>
          <a:ln w="9525">
            <a:noFill/>
          </a:ln>
        </p:spPr>
        <p:txBody>
          <a:bodyPr wrap="square">
            <a:spAutoFit/>
          </a:bodyPr>
          <a:lstStyle/>
          <a:p>
            <a:pPr>
              <a:lnSpc>
                <a:spcPct val="125000"/>
              </a:lnSpc>
            </a:pPr>
            <a:r>
              <a:rPr lang="en-US" altLang="zh-CN" sz="2400" b="1" dirty="0">
                <a:solidFill>
                  <a:schemeClr val="accent2"/>
                </a:solidFill>
                <a:latin typeface="黑体" panose="02010609060101010101" pitchFamily="2" charset="-122"/>
                <a:ea typeface="黑体" panose="02010609060101010101" pitchFamily="2" charset="-122"/>
              </a:rPr>
              <a:t>    </a:t>
            </a:r>
            <a:r>
              <a:rPr lang="zh-CN" altLang="en-US" sz="2400" b="1" dirty="0">
                <a:solidFill>
                  <a:schemeClr val="accent2"/>
                </a:solidFill>
                <a:latin typeface="黑体" panose="02010609060101010101" pitchFamily="2" charset="-122"/>
                <a:ea typeface="黑体" panose="02010609060101010101" pitchFamily="2" charset="-122"/>
              </a:rPr>
              <a:t>以热带草原气候和热带雨林气候为主。</a:t>
            </a:r>
          </a:p>
          <a:p>
            <a:pPr>
              <a:lnSpc>
                <a:spcPct val="125000"/>
              </a:lnSpc>
            </a:pPr>
            <a:r>
              <a:rPr lang="zh-CN" altLang="en-US" sz="2400" b="1" dirty="0">
                <a:solidFill>
                  <a:schemeClr val="accent2"/>
                </a:solidFill>
                <a:latin typeface="黑体" panose="02010609060101010101" pitchFamily="2" charset="-122"/>
                <a:ea typeface="黑体" panose="02010609060101010101" pitchFamily="2" charset="-122"/>
              </a:rPr>
              <a:t>    亚马孙平原以热带雨林气候为主，巴西高原以热带草原气候为主，南部地区为亚热带湿润气候。</a:t>
            </a:r>
          </a:p>
        </p:txBody>
      </p:sp>
      <p:sp>
        <p:nvSpPr>
          <p:cNvPr id="275468" name="文本框 275467"/>
          <p:cNvSpPr txBox="1"/>
          <p:nvPr/>
        </p:nvSpPr>
        <p:spPr>
          <a:xfrm>
            <a:off x="2566988" y="1916113"/>
            <a:ext cx="2117725" cy="460375"/>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sz="2400" b="1" dirty="0">
                <a:solidFill>
                  <a:srgbClr val="FF0000"/>
                </a:solidFill>
                <a:latin typeface="Times New Roman" panose="02020603050405020304" pitchFamily="18" charset="0"/>
                <a:ea typeface="楷体_GB2312" pitchFamily="49" charset="-122"/>
              </a:rPr>
              <a:t>终年高温多雨</a:t>
            </a:r>
          </a:p>
        </p:txBody>
      </p:sp>
      <p:sp>
        <p:nvSpPr>
          <p:cNvPr id="275469" name="文本框 275468"/>
          <p:cNvSpPr txBox="1"/>
          <p:nvPr/>
        </p:nvSpPr>
        <p:spPr>
          <a:xfrm>
            <a:off x="1555115" y="6057900"/>
            <a:ext cx="3660140" cy="460375"/>
          </a:xfrm>
          <a:prstGeom prst="rect">
            <a:avLst/>
          </a:prstGeom>
          <a:noFill/>
          <a:ln w="9525" cap="flat" cmpd="sng">
            <a:solidFill>
              <a:schemeClr val="tx1"/>
            </a:solidFill>
            <a:prstDash val="solid"/>
            <a:miter/>
            <a:headEnd type="none" w="med" len="med"/>
            <a:tailEnd type="none" w="med" len="med"/>
          </a:ln>
        </p:spPr>
        <p:txBody>
          <a:bodyPr wrap="square">
            <a:spAutoFit/>
          </a:bodyPr>
          <a:lstStyle/>
          <a:p>
            <a:r>
              <a:rPr lang="zh-CN" altLang="en-US" sz="2400" dirty="0">
                <a:solidFill>
                  <a:srgbClr val="FF0000"/>
                </a:solidFill>
                <a:latin typeface="Times New Roman" panose="02020603050405020304" pitchFamily="18" charset="0"/>
                <a:ea typeface="楷体_GB2312" pitchFamily="49" charset="-122"/>
              </a:rPr>
              <a:t>全年高温，干湿季明显</a:t>
            </a:r>
          </a:p>
        </p:txBody>
      </p:sp>
      <p:sp>
        <p:nvSpPr>
          <p:cNvPr id="275471" name="直接连接符 275470"/>
          <p:cNvSpPr/>
          <p:nvPr/>
        </p:nvSpPr>
        <p:spPr>
          <a:xfrm flipH="1" flipV="1">
            <a:off x="4656138" y="2133600"/>
            <a:ext cx="1368425" cy="935038"/>
          </a:xfrm>
          <a:prstGeom prst="line">
            <a:avLst/>
          </a:prstGeom>
          <a:ln w="28575" cap="flat" cmpd="sng">
            <a:solidFill>
              <a:schemeClr val="accent2"/>
            </a:solidFill>
            <a:prstDash val="sysDot"/>
            <a:headEnd type="none" w="med" len="med"/>
            <a:tailEnd type="triangle" w="med" len="med"/>
          </a:ln>
        </p:spPr>
      </p:sp>
      <p:sp>
        <p:nvSpPr>
          <p:cNvPr id="275472" name="直接连接符 275471"/>
          <p:cNvSpPr/>
          <p:nvPr/>
        </p:nvSpPr>
        <p:spPr>
          <a:xfrm flipH="1">
            <a:off x="5159375" y="4149725"/>
            <a:ext cx="2592388" cy="1871663"/>
          </a:xfrm>
          <a:prstGeom prst="line">
            <a:avLst/>
          </a:prstGeom>
          <a:ln w="28575" cap="flat" cmpd="sng">
            <a:solidFill>
              <a:schemeClr val="accent2"/>
            </a:solidFill>
            <a:prstDash val="sysDot"/>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5461"/>
                                        </p:tgtEl>
                                        <p:attrNameLst>
                                          <p:attrName>style.visibility</p:attrName>
                                        </p:attrNameLst>
                                      </p:cBhvr>
                                      <p:to>
                                        <p:strVal val="visible"/>
                                      </p:to>
                                    </p:set>
                                    <p:animEffect transition="in" filter="blinds(horizontal)">
                                      <p:cBhvr>
                                        <p:cTn id="7" dur="500"/>
                                        <p:tgtEl>
                                          <p:spTgt spid="27546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75462"/>
                                        </p:tgtEl>
                                        <p:attrNameLst>
                                          <p:attrName>style.visibility</p:attrName>
                                        </p:attrNameLst>
                                      </p:cBhvr>
                                      <p:to>
                                        <p:strVal val="visible"/>
                                      </p:to>
                                    </p:set>
                                    <p:animEffect transition="in" filter="wipe(down)">
                                      <p:cBhvr>
                                        <p:cTn id="11" dur="500"/>
                                        <p:tgtEl>
                                          <p:spTgt spid="27546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5463"/>
                                        </p:tgtEl>
                                        <p:attrNameLst>
                                          <p:attrName>style.visibility</p:attrName>
                                        </p:attrNameLst>
                                      </p:cBhvr>
                                      <p:to>
                                        <p:strVal val="visible"/>
                                      </p:to>
                                    </p:set>
                                    <p:animEffect transition="in" filter="wipe(down)">
                                      <p:cBhvr>
                                        <p:cTn id="15" dur="500"/>
                                        <p:tgtEl>
                                          <p:spTgt spid="27546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75464"/>
                                        </p:tgtEl>
                                        <p:attrNameLst>
                                          <p:attrName>style.visibility</p:attrName>
                                        </p:attrNameLst>
                                      </p:cBhvr>
                                      <p:to>
                                        <p:strVal val="visible"/>
                                      </p:to>
                                    </p:set>
                                    <p:animEffect transition="in" filter="wipe(down)">
                                      <p:cBhvr>
                                        <p:cTn id="19" dur="500"/>
                                        <p:tgtEl>
                                          <p:spTgt spid="2754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5471"/>
                                        </p:tgtEl>
                                        <p:attrNameLst>
                                          <p:attrName>style.visibility</p:attrName>
                                        </p:attrNameLst>
                                      </p:cBhvr>
                                      <p:to>
                                        <p:strVal val="visible"/>
                                      </p:to>
                                    </p:set>
                                    <p:animEffect transition="in" filter="wipe(down)">
                                      <p:cBhvr>
                                        <p:cTn id="24" dur="500"/>
                                        <p:tgtEl>
                                          <p:spTgt spid="275471"/>
                                        </p:tgtEl>
                                      </p:cBhvr>
                                    </p:animEffect>
                                  </p:childTnLst>
                                </p:cTn>
                              </p:par>
                            </p:childTnLst>
                          </p:cTn>
                        </p:par>
                        <p:par>
                          <p:cTn id="25" fill="hold">
                            <p:stCondLst>
                              <p:cond delay="500"/>
                            </p:stCondLst>
                            <p:childTnLst>
                              <p:par>
                                <p:cTn id="26" presetID="22" presetClass="entr" presetSubtype="2" fill="hold" grpId="1" nodeType="afterEffect">
                                  <p:stCondLst>
                                    <p:cond delay="0"/>
                                  </p:stCondLst>
                                  <p:childTnLst>
                                    <p:set>
                                      <p:cBhvr>
                                        <p:cTn id="27" dur="1" fill="hold">
                                          <p:stCondLst>
                                            <p:cond delay="0"/>
                                          </p:stCondLst>
                                        </p:cTn>
                                        <p:tgtEl>
                                          <p:spTgt spid="275468"/>
                                        </p:tgtEl>
                                        <p:attrNameLst>
                                          <p:attrName>style.visibility</p:attrName>
                                        </p:attrNameLst>
                                      </p:cBhvr>
                                      <p:to>
                                        <p:strVal val="visible"/>
                                      </p:to>
                                    </p:set>
                                    <p:animEffect transition="in" filter="wipe(right)">
                                      <p:cBhvr>
                                        <p:cTn id="28" dur="500"/>
                                        <p:tgtEl>
                                          <p:spTgt spid="27546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75472"/>
                                        </p:tgtEl>
                                        <p:attrNameLst>
                                          <p:attrName>style.visibility</p:attrName>
                                        </p:attrNameLst>
                                      </p:cBhvr>
                                      <p:to>
                                        <p:strVal val="visible"/>
                                      </p:to>
                                    </p:set>
                                    <p:animEffect transition="in" filter="wipe(down)">
                                      <p:cBhvr>
                                        <p:cTn id="33" dur="500"/>
                                        <p:tgtEl>
                                          <p:spTgt spid="275472"/>
                                        </p:tgtEl>
                                      </p:cBhvr>
                                    </p:animEffect>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275469"/>
                                        </p:tgtEl>
                                        <p:attrNameLst>
                                          <p:attrName>style.visibility</p:attrName>
                                        </p:attrNameLst>
                                      </p:cBhvr>
                                      <p:to>
                                        <p:strVal val="visible"/>
                                      </p:to>
                                    </p:set>
                                    <p:animEffect transition="in" filter="wipe(right)">
                                      <p:cBhvr>
                                        <p:cTn id="37" dur="500"/>
                                        <p:tgtEl>
                                          <p:spTgt spid="27546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iterate type="wd">
                                    <p:tmPct val="10000"/>
                                  </p:iterate>
                                  <p:childTnLst>
                                    <p:set>
                                      <p:cBhvr>
                                        <p:cTn id="41" dur="1" fill="hold">
                                          <p:stCondLst>
                                            <p:cond delay="0"/>
                                          </p:stCondLst>
                                        </p:cTn>
                                        <p:tgtEl>
                                          <p:spTgt spid="275465"/>
                                        </p:tgtEl>
                                        <p:attrNameLst>
                                          <p:attrName>style.visibility</p:attrName>
                                        </p:attrNameLst>
                                      </p:cBhvr>
                                      <p:to>
                                        <p:strVal val="visible"/>
                                      </p:to>
                                    </p:set>
                                    <p:anim calcmode="lin" valueType="num">
                                      <p:cBhvr additive="base">
                                        <p:cTn id="42" dur="500" fill="hold"/>
                                        <p:tgtEl>
                                          <p:spTgt spid="275465"/>
                                        </p:tgtEl>
                                        <p:attrNameLst>
                                          <p:attrName>ppt_x</p:attrName>
                                        </p:attrNameLst>
                                      </p:cBhvr>
                                      <p:tavLst>
                                        <p:tav tm="0">
                                          <p:val>
                                            <p:strVal val="#ppt_x"/>
                                          </p:val>
                                        </p:tav>
                                        <p:tav tm="100000">
                                          <p:val>
                                            <p:strVal val="#ppt_x"/>
                                          </p:val>
                                        </p:tav>
                                      </p:tavLst>
                                    </p:anim>
                                    <p:anim calcmode="lin" valueType="num">
                                      <p:cBhvr additive="base">
                                        <p:cTn id="43" dur="500" fill="hold"/>
                                        <p:tgtEl>
                                          <p:spTgt spid="2754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2" grpId="0"/>
      <p:bldP spid="275463" grpId="0"/>
      <p:bldP spid="275464" grpId="0"/>
      <p:bldP spid="275465" grpId="0" bldLvl="0" animBg="1"/>
      <p:bldP spid="275468" grpId="1" bldLvl="0" animBg="1"/>
      <p:bldP spid="275469"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5" name="文本框 256004"/>
          <p:cNvSpPr txBox="1"/>
          <p:nvPr/>
        </p:nvSpPr>
        <p:spPr>
          <a:xfrm>
            <a:off x="145415" y="173038"/>
            <a:ext cx="3097213" cy="521970"/>
          </a:xfrm>
          <a:prstGeom prst="rect">
            <a:avLst/>
          </a:prstGeom>
          <a:noFill/>
          <a:ln w="9525">
            <a:noFill/>
          </a:ln>
        </p:spPr>
        <p:txBody>
          <a:bodyPr>
            <a:spAutoFit/>
          </a:bodyPr>
          <a:lstStyle/>
          <a:p>
            <a:pPr>
              <a:spcBef>
                <a:spcPct val="50000"/>
              </a:spcBef>
            </a:pPr>
            <a:r>
              <a:rPr lang="zh-CN" altLang="en-US" sz="2800" b="1" dirty="0">
                <a:solidFill>
                  <a:schemeClr val="accent2"/>
                </a:solidFill>
                <a:latin typeface="Arial" panose="020B0604020202020204" pitchFamily="34" charset="0"/>
                <a:ea typeface="微软雅黑" panose="020B0503020204020204" charset="-122"/>
              </a:rPr>
              <a:t>（四）亚马孙河</a:t>
            </a:r>
          </a:p>
        </p:txBody>
      </p:sp>
      <p:pic>
        <p:nvPicPr>
          <p:cNvPr id="256006" name="图片 256005" descr="亚马孙河2"/>
          <p:cNvPicPr>
            <a:picLocks noChangeAspect="1"/>
          </p:cNvPicPr>
          <p:nvPr/>
        </p:nvPicPr>
        <p:blipFill>
          <a:blip r:embed="rId2"/>
          <a:srcRect b="9407"/>
          <a:stretch>
            <a:fillRect/>
          </a:stretch>
        </p:blipFill>
        <p:spPr>
          <a:xfrm>
            <a:off x="1305560" y="695325"/>
            <a:ext cx="9815830" cy="5926455"/>
          </a:xfrm>
          <a:prstGeom prst="rect">
            <a:avLst/>
          </a:prstGeom>
          <a:noFill/>
          <a:ln w="9525">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51" name="矩形 257050"/>
          <p:cNvSpPr/>
          <p:nvPr/>
        </p:nvSpPr>
        <p:spPr>
          <a:xfrm>
            <a:off x="323850" y="465138"/>
            <a:ext cx="81915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57052" name="矩形 257051"/>
          <p:cNvSpPr/>
          <p:nvPr/>
        </p:nvSpPr>
        <p:spPr>
          <a:xfrm>
            <a:off x="1343660" y="162560"/>
            <a:ext cx="10772140" cy="1014730"/>
          </a:xfrm>
          <a:prstGeom prst="rect">
            <a:avLst/>
          </a:prstGeom>
          <a:noFill/>
          <a:ln w="9525">
            <a:noFill/>
          </a:ln>
        </p:spPr>
        <p:txBody>
          <a:bodyPr wrap="square" anchor="ctr">
            <a:spAutoFit/>
          </a:bodyPr>
          <a:lstStyle/>
          <a:p>
            <a:pPr>
              <a:lnSpc>
                <a:spcPct val="125000"/>
              </a:lnSpc>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读图，说出图中四条河流（尼罗河、亚马孙河、长江、密西西比河）的流向、所在大洲及注入的水域。 </a:t>
            </a:r>
          </a:p>
        </p:txBody>
      </p:sp>
      <p:pic>
        <p:nvPicPr>
          <p:cNvPr id="257054" name="图片 257053" descr="8-55"/>
          <p:cNvPicPr>
            <a:picLocks noChangeAspect="1"/>
          </p:cNvPicPr>
          <p:nvPr/>
        </p:nvPicPr>
        <p:blipFill>
          <a:blip r:embed="rId2">
            <a:clrChange>
              <a:clrFrom>
                <a:srgbClr val="FFFFFF"/>
              </a:clrFrom>
              <a:clrTo>
                <a:srgbClr val="FFFFFF">
                  <a:alpha val="0"/>
                </a:srgbClr>
              </a:clrTo>
            </a:clrChange>
          </a:blip>
          <a:stretch>
            <a:fillRect/>
          </a:stretch>
        </p:blipFill>
        <p:spPr>
          <a:xfrm>
            <a:off x="1213485" y="1247140"/>
            <a:ext cx="9765030" cy="543179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57051"/>
                                        </p:tgtEl>
                                        <p:attrNameLst>
                                          <p:attrName>style.visibility</p:attrName>
                                        </p:attrNameLst>
                                      </p:cBhvr>
                                      <p:to>
                                        <p:strVal val="visible"/>
                                      </p:to>
                                    </p:set>
                                    <p:animEffect transition="in" filter="blinds(horizontal)">
                                      <p:cBhvr>
                                        <p:cTn id="7" dur="500"/>
                                        <p:tgtEl>
                                          <p:spTgt spid="257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3" name="文本框 258052"/>
          <p:cNvSpPr txBox="1"/>
          <p:nvPr/>
        </p:nvSpPr>
        <p:spPr>
          <a:xfrm>
            <a:off x="8580755" y="2919730"/>
            <a:ext cx="3088640" cy="1435136"/>
          </a:xfrm>
          <a:prstGeom prst="rect">
            <a:avLst/>
          </a:prstGeom>
          <a:solidFill>
            <a:srgbClr val="99CCFF">
              <a:alpha val="50000"/>
            </a:srgbClr>
          </a:solidFill>
          <a:ln w="9525">
            <a:noFill/>
          </a:ln>
        </p:spPr>
        <p:txBody>
          <a:bodyPr wrap="square">
            <a:spAutoFit/>
          </a:bodyPr>
          <a:lstStyle/>
          <a:p>
            <a:pPr>
              <a:lnSpc>
                <a:spcPct val="125000"/>
              </a:lnSpc>
            </a:pPr>
            <a:r>
              <a:rPr lang="en-US" altLang="zh-CN" sz="2400" b="1" dirty="0">
                <a:effectLst>
                  <a:outerShdw blurRad="38100" dist="38100" dir="2700000" algn="tl">
                    <a:srgbClr val="000000">
                      <a:alpha val="43137"/>
                    </a:srgbClr>
                  </a:outerShdw>
                </a:effectLst>
                <a:latin typeface="楷体_GB2312" pitchFamily="49" charset="-122"/>
                <a:ea typeface="楷体_GB2312" pitchFamily="49" charset="-122"/>
              </a:rPr>
              <a:t> 2. </a:t>
            </a:r>
            <a:r>
              <a:rPr lang="zh-CN" altLang="en-US" sz="2400" b="1" dirty="0">
                <a:effectLst>
                  <a:outerShdw blurRad="38100" dist="38100" dir="2700000" algn="tl">
                    <a:srgbClr val="000000">
                      <a:alpha val="43137"/>
                    </a:srgbClr>
                  </a:outerShdw>
                </a:effectLst>
                <a:latin typeface="楷体_GB2312" pitchFamily="49" charset="-122"/>
                <a:ea typeface="楷体_GB2312" pitchFamily="49" charset="-122"/>
              </a:rPr>
              <a:t>地处全年多雨的热带雨林气候，降水丰沛，河流水量巨大。</a:t>
            </a:r>
          </a:p>
        </p:txBody>
      </p:sp>
      <p:sp>
        <p:nvSpPr>
          <p:cNvPr id="258054" name="文本框 258053"/>
          <p:cNvSpPr txBox="1"/>
          <p:nvPr/>
        </p:nvSpPr>
        <p:spPr>
          <a:xfrm>
            <a:off x="377190" y="2568575"/>
            <a:ext cx="2672080" cy="2820131"/>
          </a:xfrm>
          <a:prstGeom prst="rect">
            <a:avLst/>
          </a:prstGeom>
          <a:solidFill>
            <a:srgbClr val="99CCFF">
              <a:alpha val="50000"/>
            </a:srgbClr>
          </a:solidFill>
          <a:ln w="9525">
            <a:noFill/>
          </a:ln>
        </p:spPr>
        <p:txBody>
          <a:bodyPr wrap="square">
            <a:spAutoFit/>
          </a:bodyPr>
          <a:lstStyle/>
          <a:p>
            <a:pPr>
              <a:lnSpc>
                <a:spcPct val="125000"/>
              </a:lnSpc>
            </a:pPr>
            <a:r>
              <a:rPr lang="en-US" altLang="zh-CN" sz="2400" b="1" dirty="0">
                <a:latin typeface="楷体_GB2312" pitchFamily="49" charset="-122"/>
                <a:ea typeface="楷体_GB2312" pitchFamily="49" charset="-122"/>
              </a:rPr>
              <a:t> 1. </a:t>
            </a:r>
            <a:r>
              <a:rPr lang="zh-CN" altLang="en-US" sz="2400" b="1" dirty="0">
                <a:latin typeface="楷体_GB2312" pitchFamily="49" charset="-122"/>
                <a:ea typeface="楷体_GB2312" pitchFamily="49" charset="-122"/>
              </a:rPr>
              <a:t>河流所在亚马孙平原面积广大 ，北、 西、 南 三面地势高，有利于水流汇集，支流众多，水量大。</a:t>
            </a:r>
          </a:p>
        </p:txBody>
      </p:sp>
      <p:sp>
        <p:nvSpPr>
          <p:cNvPr id="258055" name="文本框 258054"/>
          <p:cNvSpPr txBox="1"/>
          <p:nvPr/>
        </p:nvSpPr>
        <p:spPr>
          <a:xfrm>
            <a:off x="1919605" y="489585"/>
            <a:ext cx="9359265" cy="553085"/>
          </a:xfrm>
          <a:prstGeom prst="rect">
            <a:avLst/>
          </a:prstGeom>
          <a:noFill/>
          <a:ln w="9525">
            <a:noFill/>
          </a:ln>
        </p:spPr>
        <p:txBody>
          <a:bodyPr wrap="square">
            <a:spAutoFit/>
          </a:bodyPr>
          <a:lstStyle/>
          <a:p>
            <a:pPr>
              <a:lnSpc>
                <a:spcPct val="125000"/>
              </a:lnSpc>
            </a:pPr>
            <a:r>
              <a:rPr lang="en-US" altLang="zh-CN" sz="2400" b="1" dirty="0">
                <a:solidFill>
                  <a:schemeClr val="tx2"/>
                </a:solidFill>
                <a:latin typeface="Times New Roman" panose="02020603050405020304" pitchFamily="18" charset="0"/>
                <a:ea typeface="楷体_GB2312" pitchFamily="49" charset="-122"/>
              </a:rPr>
              <a:t>        </a:t>
            </a:r>
            <a:r>
              <a:rPr lang="zh-CN" altLang="en-US" sz="2400" b="1" dirty="0">
                <a:solidFill>
                  <a:schemeClr val="tx2"/>
                </a:solidFill>
                <a:latin typeface="Times New Roman" panose="02020603050405020304" pitchFamily="18" charset="0"/>
                <a:ea typeface="楷体_GB2312" pitchFamily="49" charset="-122"/>
              </a:rPr>
              <a:t>结合地形和气候特点，说一说为什么亚马孙河的水量特别丰富。</a:t>
            </a:r>
          </a:p>
        </p:txBody>
      </p:sp>
      <p:pic>
        <p:nvPicPr>
          <p:cNvPr id="258056" name="图片 258055" descr="亚马孙河"/>
          <p:cNvPicPr>
            <a:picLocks noChangeAspect="1"/>
          </p:cNvPicPr>
          <p:nvPr/>
        </p:nvPicPr>
        <p:blipFill>
          <a:blip r:embed="rId2"/>
          <a:stretch>
            <a:fillRect/>
          </a:stretch>
        </p:blipFill>
        <p:spPr>
          <a:xfrm>
            <a:off x="3719830" y="1809433"/>
            <a:ext cx="4411663" cy="3089275"/>
          </a:xfrm>
          <a:prstGeom prst="rect">
            <a:avLst/>
          </a:prstGeom>
          <a:noFill/>
          <a:ln w="9525">
            <a:noFill/>
          </a:ln>
        </p:spPr>
      </p:pic>
      <p:sp>
        <p:nvSpPr>
          <p:cNvPr id="258057" name="矩形 258056"/>
          <p:cNvSpPr/>
          <p:nvPr/>
        </p:nvSpPr>
        <p:spPr>
          <a:xfrm>
            <a:off x="445770" y="356870"/>
            <a:ext cx="1235075" cy="703580"/>
          </a:xfrm>
          <a:prstGeom prst="rect">
            <a:avLst/>
          </a:prstGeom>
        </p:spPr>
        <p:txBody>
          <a:bodyPr wrap="none" fromWordArt="1">
            <a:prstTxWarp prst="textPlain">
              <a:avLst>
                <a:gd name="adj" fmla="val 50000"/>
              </a:avLst>
            </a:prstTxWarp>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8054"/>
                                        </p:tgtEl>
                                        <p:attrNameLst>
                                          <p:attrName>style.visibility</p:attrName>
                                        </p:attrNameLst>
                                      </p:cBhvr>
                                      <p:to>
                                        <p:strVal val="visible"/>
                                      </p:to>
                                    </p:set>
                                    <p:animEffect transition="in" filter="wipe(up)">
                                      <p:cBhvr>
                                        <p:cTn id="7" dur="500"/>
                                        <p:tgtEl>
                                          <p:spTgt spid="2580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58053"/>
                                        </p:tgtEl>
                                        <p:attrNameLst>
                                          <p:attrName>style.visibility</p:attrName>
                                        </p:attrNameLst>
                                      </p:cBhvr>
                                      <p:to>
                                        <p:strVal val="visible"/>
                                      </p:to>
                                    </p:set>
                                    <p:animEffect transition="in" filter="wipe(up)">
                                      <p:cBhvr>
                                        <p:cTn id="12" dur="500"/>
                                        <p:tgtEl>
                                          <p:spTgt spid="258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3" grpId="0" bldLvl="0" animBg="1"/>
      <p:bldP spid="258054"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10" name="矩形 277509" descr="01300343690686133030905140961"/>
          <p:cNvSpPr/>
          <p:nvPr/>
        </p:nvSpPr>
        <p:spPr>
          <a:xfrm>
            <a:off x="1524000" y="692150"/>
            <a:ext cx="9144000" cy="6165850"/>
          </a:xfrm>
          <a:prstGeom prst="rect">
            <a:avLst/>
          </a:prstGeom>
          <a:blipFill rotWithShape="1">
            <a:blip r:embed="rId2">
              <a:alphaModFix amt="34000"/>
            </a:blip>
            <a:stretch>
              <a:fillRect/>
            </a:stretch>
          </a:blipFill>
          <a:ln w="9525">
            <a:noFill/>
          </a:ln>
        </p:spPr>
        <p:txBody>
          <a:bodyPr/>
          <a:lstStyle/>
          <a:p>
            <a:endParaRPr lang="zh-CN" altLang="en-US"/>
          </a:p>
        </p:txBody>
      </p:sp>
      <p:sp>
        <p:nvSpPr>
          <p:cNvPr id="277509" name="矩形 277508"/>
          <p:cNvSpPr/>
          <p:nvPr/>
        </p:nvSpPr>
        <p:spPr>
          <a:xfrm>
            <a:off x="2424113" y="2565400"/>
            <a:ext cx="7416800" cy="1822450"/>
          </a:xfrm>
          <a:prstGeom prst="rect">
            <a:avLst/>
          </a:prstGeom>
          <a:solidFill>
            <a:srgbClr val="FFFF99">
              <a:alpha val="23000"/>
            </a:srgbClr>
          </a:solidFill>
          <a:ln w="9525">
            <a:noFill/>
          </a:ln>
        </p:spPr>
        <p:txBody>
          <a:bodyPr>
            <a:spAutoFit/>
          </a:bodyPr>
          <a:lstStyle/>
          <a:p>
            <a:pPr>
              <a:lnSpc>
                <a:spcPct val="125000"/>
              </a:lnSpc>
            </a:pPr>
            <a:r>
              <a:rPr lang="en-US" altLang="zh-CN" dirty="0">
                <a:effectLst>
                  <a:outerShdw blurRad="38100" dist="38100" dir="2700000">
                    <a:srgbClr val="FFFFFF"/>
                  </a:outerShdw>
                </a:effectLst>
                <a:latin typeface="黑体" panose="02010609060101010101" pitchFamily="2" charset="-122"/>
                <a:ea typeface="黑体" panose="02010609060101010101" pitchFamily="2" charset="-122"/>
              </a:rPr>
              <a:t>    </a:t>
            </a:r>
            <a:r>
              <a:rPr lang="zh-CN" altLang="en-US" dirty="0">
                <a:effectLst>
                  <a:outerShdw blurRad="38100" dist="38100" dir="2700000">
                    <a:srgbClr val="FFFFFF"/>
                  </a:outerShdw>
                </a:effectLst>
                <a:latin typeface="黑体" panose="02010609060101010101" pitchFamily="2" charset="-122"/>
                <a:ea typeface="黑体" panose="02010609060101010101" pitchFamily="2" charset="-122"/>
              </a:rPr>
              <a:t>你知道世界上的“金砖五国”吗？你知道其中“金砖”的含义吗？</a:t>
            </a:r>
          </a:p>
          <a:p>
            <a:pPr>
              <a:lnSpc>
                <a:spcPct val="125000"/>
              </a:lnSpc>
            </a:pPr>
            <a:r>
              <a:rPr lang="zh-CN" altLang="en-US" dirty="0">
                <a:effectLst>
                  <a:outerShdw blurRad="38100" dist="38100" dir="2700000">
                    <a:srgbClr val="FFFFFF"/>
                  </a:outerShdw>
                </a:effectLst>
                <a:latin typeface="黑体" panose="02010609060101010101" pitchFamily="2" charset="-122"/>
                <a:ea typeface="黑体" panose="02010609060101010101" pitchFamily="2" charset="-122"/>
              </a:rPr>
              <a:t>    </a:t>
            </a:r>
            <a:r>
              <a:rPr lang="en-US" altLang="zh-CN" dirty="0">
                <a:effectLst>
                  <a:outerShdw blurRad="38100" dist="38100" dir="2700000">
                    <a:srgbClr val="FFFFFF"/>
                  </a:outerShdw>
                </a:effectLst>
                <a:latin typeface="Times New Roman" panose="02020603050405020304" pitchFamily="18" charset="0"/>
                <a:ea typeface="楷体_GB2312" pitchFamily="49" charset="-122"/>
              </a:rPr>
              <a:t>1967—1974</a:t>
            </a:r>
            <a:r>
              <a:rPr lang="zh-CN" altLang="en-US" dirty="0">
                <a:effectLst>
                  <a:outerShdw blurRad="38100" dist="38100" dir="2700000">
                    <a:srgbClr val="FFFFFF"/>
                  </a:outerShdw>
                </a:effectLst>
                <a:latin typeface="Times New Roman" panose="02020603050405020304" pitchFamily="18" charset="0"/>
                <a:ea typeface="楷体_GB2312" pitchFamily="49" charset="-122"/>
              </a:rPr>
              <a:t>年，巴西国民生产总值连续八年平均以</a:t>
            </a:r>
            <a:r>
              <a:rPr lang="en-US" altLang="zh-CN" dirty="0">
                <a:effectLst>
                  <a:outerShdw blurRad="38100" dist="38100" dir="2700000">
                    <a:srgbClr val="FFFFFF"/>
                  </a:outerShdw>
                </a:effectLst>
                <a:latin typeface="Times New Roman" panose="02020603050405020304" pitchFamily="18" charset="0"/>
                <a:ea typeface="楷体_GB2312" pitchFamily="49" charset="-122"/>
              </a:rPr>
              <a:t>10.1%</a:t>
            </a:r>
            <a:r>
              <a:rPr lang="zh-CN" altLang="en-US" dirty="0">
                <a:effectLst>
                  <a:outerShdw blurRad="38100" dist="38100" dir="2700000">
                    <a:srgbClr val="FFFFFF"/>
                  </a:outerShdw>
                </a:effectLst>
                <a:latin typeface="Times New Roman" panose="02020603050405020304" pitchFamily="18" charset="0"/>
                <a:ea typeface="楷体_GB2312" pitchFamily="49" charset="-122"/>
              </a:rPr>
              <a:t>的速度递增，创造了“巴西奇迹”。</a:t>
            </a:r>
            <a:r>
              <a:rPr lang="en-US" altLang="zh-CN" dirty="0">
                <a:effectLst>
                  <a:outerShdw blurRad="38100" dist="38100" dir="2700000">
                    <a:srgbClr val="FFFFFF"/>
                  </a:outerShdw>
                </a:effectLst>
                <a:latin typeface="Times New Roman" panose="02020603050405020304" pitchFamily="18" charset="0"/>
                <a:ea typeface="楷体_GB2312" pitchFamily="49" charset="-122"/>
              </a:rPr>
              <a:t>1988</a:t>
            </a:r>
            <a:r>
              <a:rPr lang="zh-CN" altLang="en-US" dirty="0">
                <a:effectLst>
                  <a:outerShdw blurRad="38100" dist="38100" dir="2700000">
                    <a:srgbClr val="FFFFFF"/>
                  </a:outerShdw>
                </a:effectLst>
                <a:latin typeface="Times New Roman" panose="02020603050405020304" pitchFamily="18" charset="0"/>
                <a:ea typeface="楷体_GB2312" pitchFamily="49" charset="-122"/>
              </a:rPr>
              <a:t>年后经济发展速度一度减缓。 </a:t>
            </a:r>
            <a:r>
              <a:rPr lang="en-US" altLang="zh-CN" dirty="0">
                <a:effectLst>
                  <a:outerShdw blurRad="38100" dist="38100" dir="2700000">
                    <a:srgbClr val="FFFFFF"/>
                  </a:outerShdw>
                </a:effectLst>
                <a:latin typeface="Times New Roman" panose="02020603050405020304" pitchFamily="18" charset="0"/>
                <a:ea typeface="楷体_GB2312" pitchFamily="49" charset="-122"/>
              </a:rPr>
              <a:t>1993</a:t>
            </a:r>
            <a:r>
              <a:rPr lang="zh-CN" altLang="en-US" dirty="0">
                <a:effectLst>
                  <a:outerShdw blurRad="38100" dist="38100" dir="2700000">
                    <a:srgbClr val="FFFFFF"/>
                  </a:outerShdw>
                </a:effectLst>
                <a:latin typeface="Times New Roman" panose="02020603050405020304" pitchFamily="18" charset="0"/>
                <a:ea typeface="楷体_GB2312" pitchFamily="49" charset="-122"/>
              </a:rPr>
              <a:t>年，政府实施新经济计划。近些年经济情况不断好转。目前巴西经济实力居拉美首位，在世界经济中居前十位之列。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7509"/>
                                        </p:tgtEl>
                                        <p:attrNameLst>
                                          <p:attrName>style.visibility</p:attrName>
                                        </p:attrNameLst>
                                      </p:cBhvr>
                                      <p:to>
                                        <p:strVal val="visible"/>
                                      </p:to>
                                    </p:set>
                                    <p:animEffect transition="in" filter="blinds(horizontal)">
                                      <p:cBhvr>
                                        <p:cTn id="7" dur="500"/>
                                        <p:tgtEl>
                                          <p:spTgt spid="277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3107" name="组合 303106"/>
          <p:cNvGrpSpPr/>
          <p:nvPr/>
        </p:nvGrpSpPr>
        <p:grpSpPr>
          <a:xfrm>
            <a:off x="4311650" y="2152650"/>
            <a:ext cx="6248400" cy="4481513"/>
            <a:chOff x="1610" y="1424"/>
            <a:chExt cx="3936" cy="2823"/>
          </a:xfrm>
        </p:grpSpPr>
        <p:pic>
          <p:nvPicPr>
            <p:cNvPr id="18434" name="图片 303107" descr="美国的组成和地理位置"/>
            <p:cNvPicPr>
              <a:picLocks noChangeAspect="1"/>
            </p:cNvPicPr>
            <p:nvPr/>
          </p:nvPicPr>
          <p:blipFill>
            <a:blip r:embed="rId2">
              <a:clrChange>
                <a:clrFrom>
                  <a:srgbClr val="FFFFFF"/>
                </a:clrFrom>
                <a:clrTo>
                  <a:srgbClr val="FFFFFF">
                    <a:alpha val="0"/>
                  </a:srgbClr>
                </a:clrTo>
              </a:clrChange>
            </a:blip>
            <a:stretch>
              <a:fillRect/>
            </a:stretch>
          </p:blipFill>
          <p:spPr>
            <a:xfrm>
              <a:off x="1610" y="1424"/>
              <a:ext cx="3936" cy="2823"/>
            </a:xfrm>
            <a:prstGeom prst="rect">
              <a:avLst/>
            </a:prstGeom>
            <a:noFill/>
            <a:ln w="9525">
              <a:noFill/>
            </a:ln>
          </p:spPr>
        </p:pic>
        <p:sp>
          <p:nvSpPr>
            <p:cNvPr id="18435" name="文本框 303108"/>
            <p:cNvSpPr txBox="1"/>
            <p:nvPr/>
          </p:nvSpPr>
          <p:spPr>
            <a:xfrm>
              <a:off x="2290" y="1706"/>
              <a:ext cx="1088" cy="232"/>
            </a:xfrm>
            <a:prstGeom prst="rect">
              <a:avLst/>
            </a:prstGeom>
            <a:noFill/>
            <a:ln w="9525">
              <a:noFill/>
            </a:ln>
          </p:spPr>
          <p:txBody>
            <a:bodyPr anchor="t">
              <a:spAutoFit/>
            </a:bodyPr>
            <a:lstStyle/>
            <a:p>
              <a:pPr>
                <a:spcBef>
                  <a:spcPct val="50000"/>
                </a:spcBef>
              </a:pPr>
              <a:r>
                <a:rPr lang="zh-CN" altLang="en-US" i="1" dirty="0">
                  <a:solidFill>
                    <a:srgbClr val="FF0000"/>
                  </a:solidFill>
                  <a:latin typeface="Arial" panose="020B0604020202020204" pitchFamily="34" charset="0"/>
                  <a:ea typeface="宋体" panose="02010600030101010101" pitchFamily="2" charset="-122"/>
                </a:rPr>
                <a:t>北   冰   洋</a:t>
              </a:r>
            </a:p>
          </p:txBody>
        </p:sp>
        <p:sp>
          <p:nvSpPr>
            <p:cNvPr id="18436" name="文本框 303109"/>
            <p:cNvSpPr txBox="1"/>
            <p:nvPr/>
          </p:nvSpPr>
          <p:spPr>
            <a:xfrm>
              <a:off x="1837" y="3475"/>
              <a:ext cx="1088" cy="232"/>
            </a:xfrm>
            <a:prstGeom prst="rect">
              <a:avLst/>
            </a:prstGeom>
            <a:noFill/>
            <a:ln w="9525">
              <a:noFill/>
            </a:ln>
          </p:spPr>
          <p:txBody>
            <a:bodyPr anchor="t">
              <a:spAutoFit/>
            </a:bodyPr>
            <a:lstStyle/>
            <a:p>
              <a:pPr>
                <a:spcBef>
                  <a:spcPct val="50000"/>
                </a:spcBef>
              </a:pPr>
              <a:r>
                <a:rPr lang="zh-CN" altLang="en-US" i="1" dirty="0">
                  <a:solidFill>
                    <a:srgbClr val="FF0000"/>
                  </a:solidFill>
                  <a:latin typeface="Arial" panose="020B0604020202020204" pitchFamily="34" charset="0"/>
                  <a:ea typeface="宋体" panose="02010600030101010101" pitchFamily="2" charset="-122"/>
                </a:rPr>
                <a:t>太   平   洋</a:t>
              </a:r>
            </a:p>
          </p:txBody>
        </p:sp>
        <p:sp>
          <p:nvSpPr>
            <p:cNvPr id="18437" name="文本框 303110"/>
            <p:cNvSpPr txBox="1"/>
            <p:nvPr/>
          </p:nvSpPr>
          <p:spPr>
            <a:xfrm>
              <a:off x="3560" y="2659"/>
              <a:ext cx="346" cy="755"/>
            </a:xfrm>
            <a:prstGeom prst="rect">
              <a:avLst/>
            </a:prstGeom>
            <a:noFill/>
            <a:ln w="9525">
              <a:noFill/>
            </a:ln>
          </p:spPr>
          <p:txBody>
            <a:bodyPr anchor="t">
              <a:spAutoFit/>
            </a:bodyPr>
            <a:lstStyle/>
            <a:p>
              <a:pPr>
                <a:spcBef>
                  <a:spcPct val="50000"/>
                </a:spcBef>
              </a:pPr>
              <a:r>
                <a:rPr lang="zh-CN" altLang="en-US" dirty="0">
                  <a:solidFill>
                    <a:srgbClr val="FF0000"/>
                  </a:solidFill>
                  <a:latin typeface="Arial" panose="020B0604020202020204" pitchFamily="34" charset="0"/>
                  <a:ea typeface="宋体" panose="02010600030101010101" pitchFamily="2" charset="-122"/>
                </a:rPr>
                <a:t>北</a:t>
              </a:r>
            </a:p>
            <a:p>
              <a:pPr>
                <a:spcBef>
                  <a:spcPct val="50000"/>
                </a:spcBef>
              </a:pPr>
              <a:r>
                <a:rPr lang="zh-CN" altLang="en-US" dirty="0">
                  <a:solidFill>
                    <a:srgbClr val="FF0000"/>
                  </a:solidFill>
                  <a:latin typeface="Arial" panose="020B0604020202020204" pitchFamily="34" charset="0"/>
                  <a:ea typeface="宋体" panose="02010600030101010101" pitchFamily="2" charset="-122"/>
                </a:rPr>
                <a:t>美</a:t>
              </a:r>
            </a:p>
            <a:p>
              <a:pPr>
                <a:spcBef>
                  <a:spcPct val="50000"/>
                </a:spcBef>
              </a:pPr>
              <a:r>
                <a:rPr lang="zh-CN" altLang="en-US" dirty="0">
                  <a:solidFill>
                    <a:srgbClr val="FF0000"/>
                  </a:solidFill>
                  <a:latin typeface="Arial" panose="020B0604020202020204" pitchFamily="34" charset="0"/>
                  <a:ea typeface="宋体" panose="02010600030101010101" pitchFamily="2" charset="-122"/>
                </a:rPr>
                <a:t>洲</a:t>
              </a:r>
            </a:p>
          </p:txBody>
        </p:sp>
        <p:sp>
          <p:nvSpPr>
            <p:cNvPr id="18438" name="文本框 303111"/>
            <p:cNvSpPr txBox="1"/>
            <p:nvPr/>
          </p:nvSpPr>
          <p:spPr>
            <a:xfrm>
              <a:off x="1610" y="2296"/>
              <a:ext cx="590" cy="232"/>
            </a:xfrm>
            <a:prstGeom prst="rect">
              <a:avLst/>
            </a:prstGeom>
            <a:noFill/>
            <a:ln w="9525">
              <a:noFill/>
            </a:ln>
          </p:spPr>
          <p:txBody>
            <a:bodyPr anchor="t">
              <a:spAutoFit/>
            </a:bodyPr>
            <a:lstStyle/>
            <a:p>
              <a:pPr>
                <a:spcBef>
                  <a:spcPct val="50000"/>
                </a:spcBef>
              </a:pPr>
              <a:r>
                <a:rPr lang="zh-CN" altLang="en-US" dirty="0">
                  <a:solidFill>
                    <a:srgbClr val="FF0000"/>
                  </a:solidFill>
                  <a:latin typeface="Arial" panose="020B0604020202020204" pitchFamily="34" charset="0"/>
                  <a:ea typeface="宋体" panose="02010600030101010101" pitchFamily="2" charset="-122"/>
                </a:rPr>
                <a:t>亚洲</a:t>
              </a:r>
            </a:p>
          </p:txBody>
        </p:sp>
      </p:grpSp>
      <p:sp>
        <p:nvSpPr>
          <p:cNvPr id="303113" name="文本框 303112"/>
          <p:cNvSpPr txBox="1"/>
          <p:nvPr/>
        </p:nvSpPr>
        <p:spPr>
          <a:xfrm>
            <a:off x="1847850" y="1366838"/>
            <a:ext cx="8569325" cy="553085"/>
          </a:xfrm>
          <a:prstGeom prst="rect">
            <a:avLst/>
          </a:prstGeom>
          <a:noFill/>
          <a:ln w="9525">
            <a:noFill/>
          </a:ln>
        </p:spPr>
        <p:txBody>
          <a:bodyPr anchor="t">
            <a:spAutoFit/>
            <a:scene3d>
              <a:camera prst="orthographicFront"/>
              <a:lightRig rig="threePt" dir="t"/>
            </a:scene3d>
          </a:bodyPr>
          <a:lstStyle/>
          <a:p>
            <a:pPr>
              <a:lnSpc>
                <a:spcPct val="125000"/>
              </a:lnSpc>
            </a:pPr>
            <a:r>
              <a:rPr lang="en-US" altLang="zh-CN" sz="2400" b="1" dirty="0">
                <a:solidFill>
                  <a:schemeClr val="tx1"/>
                </a:solidFill>
                <a:effectLst>
                  <a:outerShdw blurRad="38100" dist="19050" dir="2700000" algn="tl" rotWithShape="0">
                    <a:schemeClr val="dk1">
                      <a:alpha val="40000"/>
                    </a:schemeClr>
                  </a:outerShdw>
                </a:effectLst>
                <a:latin typeface="楷体_GB2312" pitchFamily="49" charset="-122"/>
                <a:ea typeface="楷体_GB2312" pitchFamily="49" charset="-122"/>
              </a:rPr>
              <a:t>  </a:t>
            </a:r>
            <a:r>
              <a:rPr lang="zh-CN" altLang="en-US" sz="2400" b="1" dirty="0">
                <a:solidFill>
                  <a:schemeClr val="tx1"/>
                </a:solidFill>
                <a:effectLst>
                  <a:outerShdw blurRad="38100" dist="19050" dir="2700000" algn="tl" rotWithShape="0">
                    <a:schemeClr val="dk1">
                      <a:alpha val="40000"/>
                    </a:schemeClr>
                  </a:outerShdw>
                </a:effectLst>
                <a:latin typeface="楷体_GB2312" pitchFamily="49" charset="-122"/>
                <a:ea typeface="楷体_GB2312" pitchFamily="49" charset="-122"/>
              </a:rPr>
              <a:t>说一说，美国本土、阿拉斯加和夏威夷的地理位置的特点。</a:t>
            </a:r>
          </a:p>
        </p:txBody>
      </p:sp>
      <p:sp>
        <p:nvSpPr>
          <p:cNvPr id="18440" name="矩形 303113"/>
          <p:cNvSpPr/>
          <p:nvPr/>
        </p:nvSpPr>
        <p:spPr>
          <a:xfrm>
            <a:off x="864235" y="618173"/>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303115" name="文本框 303114"/>
          <p:cNvSpPr txBox="1"/>
          <p:nvPr/>
        </p:nvSpPr>
        <p:spPr>
          <a:xfrm>
            <a:off x="1774825" y="2133600"/>
            <a:ext cx="2376488" cy="2832100"/>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nSpc>
                <a:spcPct val="110000"/>
              </a:lnSpc>
            </a:pP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阿拉斯加位于北美洲西北部，北、南二面分别濒临北冰洋和太平洋。</a:t>
            </a:r>
          </a:p>
          <a:p>
            <a:pPr>
              <a:lnSpc>
                <a:spcPct val="110000"/>
              </a:lnSpc>
            </a:pPr>
            <a:r>
              <a:rPr lang="zh-CN" altLang="en-US" dirty="0">
                <a:latin typeface="黑体" panose="02010609060101010101" pitchFamily="2" charset="-122"/>
                <a:ea typeface="黑体" panose="02010609060101010101" pitchFamily="2" charset="-122"/>
              </a:rPr>
              <a:t>  阿拉斯加位于西半球，大部位于北半球高纬度。</a:t>
            </a:r>
          </a:p>
          <a:p>
            <a:pPr>
              <a:lnSpc>
                <a:spcPct val="110000"/>
              </a:lnSpc>
            </a:pPr>
            <a:r>
              <a:rPr lang="zh-CN" altLang="en-US" dirty="0">
                <a:latin typeface="黑体" panose="02010609060101010101" pitchFamily="2" charset="-122"/>
                <a:ea typeface="黑体" panose="02010609060101010101" pitchFamily="2" charset="-122"/>
              </a:rPr>
              <a:t>  夏威夷位于北半球、西半球的太平洋之中。</a:t>
            </a:r>
          </a:p>
        </p:txBody>
      </p:sp>
      <p:sp>
        <p:nvSpPr>
          <p:cNvPr id="303116" name="直接连接符 303115"/>
          <p:cNvSpPr/>
          <p:nvPr/>
        </p:nvSpPr>
        <p:spPr>
          <a:xfrm flipH="1" flipV="1">
            <a:off x="4151313" y="3789363"/>
            <a:ext cx="1873250" cy="287337"/>
          </a:xfrm>
          <a:prstGeom prst="line">
            <a:avLst/>
          </a:prstGeom>
          <a:ln w="28575" cap="flat" cmpd="sng">
            <a:solidFill>
              <a:srgbClr val="3333FF"/>
            </a:solidFill>
            <a:prstDash val="sysDot"/>
            <a:round/>
            <a:headEnd type="none" w="med" len="med"/>
            <a:tailEnd type="triangle" w="med" len="med"/>
          </a:ln>
        </p:spPr>
      </p:sp>
      <p:sp>
        <p:nvSpPr>
          <p:cNvPr id="303117" name="直接连接符 303116"/>
          <p:cNvSpPr/>
          <p:nvPr/>
        </p:nvSpPr>
        <p:spPr>
          <a:xfrm flipH="1" flipV="1">
            <a:off x="3587115" y="4966335"/>
            <a:ext cx="1788160" cy="1342390"/>
          </a:xfrm>
          <a:prstGeom prst="line">
            <a:avLst/>
          </a:prstGeom>
          <a:ln w="28575" cap="flat" cmpd="sng">
            <a:solidFill>
              <a:srgbClr val="3333FF"/>
            </a:solidFill>
            <a:prstDash val="sysDot"/>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03113"/>
                                        </p:tgtEl>
                                        <p:attrNameLst>
                                          <p:attrName>style.visibility</p:attrName>
                                        </p:attrNameLst>
                                      </p:cBhvr>
                                      <p:to>
                                        <p:strVal val="visible"/>
                                      </p:to>
                                    </p:set>
                                    <p:animEffect transition="in" filter="blinds(horizontal)">
                                      <p:cBhvr>
                                        <p:cTn id="7" dur="500"/>
                                        <p:tgtEl>
                                          <p:spTgt spid="303113"/>
                                        </p:tgtEl>
                                      </p:cBhvr>
                                    </p:animEffect>
                                  </p:childTnLst>
                                </p:cTn>
                              </p:par>
                              <p:par>
                                <p:cTn id="8" presetID="3" presetClass="entr" presetSubtype="10" fill="hold" nodeType="withEffect">
                                  <p:stCondLst>
                                    <p:cond delay="0"/>
                                  </p:stCondLst>
                                  <p:childTnLst>
                                    <p:set>
                                      <p:cBhvr>
                                        <p:cTn id="9" dur="1" fill="hold">
                                          <p:stCondLst>
                                            <p:cond delay="0"/>
                                          </p:stCondLst>
                                        </p:cTn>
                                        <p:tgtEl>
                                          <p:spTgt spid="303107"/>
                                        </p:tgtEl>
                                        <p:attrNameLst>
                                          <p:attrName>style.visibility</p:attrName>
                                        </p:attrNameLst>
                                      </p:cBhvr>
                                      <p:to>
                                        <p:strVal val="visible"/>
                                      </p:to>
                                    </p:set>
                                    <p:animEffect transition="in" filter="blinds(horizontal)">
                                      <p:cBhvr>
                                        <p:cTn id="10" dur="500"/>
                                        <p:tgtEl>
                                          <p:spTgt spid="30310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03116"/>
                                        </p:tgtEl>
                                        <p:attrNameLst>
                                          <p:attrName>style.visibility</p:attrName>
                                        </p:attrNameLst>
                                      </p:cBhvr>
                                      <p:to>
                                        <p:strVal val="visible"/>
                                      </p:to>
                                    </p:set>
                                    <p:animEffect transition="in" filter="wipe(down)">
                                      <p:cBhvr>
                                        <p:cTn id="15" dur="500"/>
                                        <p:tgtEl>
                                          <p:spTgt spid="303116"/>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303117"/>
                                        </p:tgtEl>
                                        <p:attrNameLst>
                                          <p:attrName>style.visibility</p:attrName>
                                        </p:attrNameLst>
                                      </p:cBhvr>
                                      <p:to>
                                        <p:strVal val="visible"/>
                                      </p:to>
                                    </p:set>
                                    <p:animEffect transition="in" filter="wipe(down)">
                                      <p:cBhvr>
                                        <p:cTn id="19" dur="500"/>
                                        <p:tgtEl>
                                          <p:spTgt spid="303117"/>
                                        </p:tgtEl>
                                      </p:cBhvr>
                                    </p:animEffect>
                                  </p:childTnLst>
                                </p:cTn>
                              </p:par>
                            </p:childTnLst>
                          </p:cTn>
                        </p:par>
                        <p:par>
                          <p:cTn id="20" fill="hold">
                            <p:stCondLst>
                              <p:cond delay="1000"/>
                            </p:stCondLst>
                            <p:childTnLst>
                              <p:par>
                                <p:cTn id="21" presetID="3" presetClass="entr" presetSubtype="10" fill="hold" grpId="0" nodeType="afterEffect">
                                  <p:stCondLst>
                                    <p:cond delay="0"/>
                                  </p:stCondLst>
                                  <p:childTnLst>
                                    <p:set>
                                      <p:cBhvr>
                                        <p:cTn id="22" dur="1" fill="hold">
                                          <p:stCondLst>
                                            <p:cond delay="0"/>
                                          </p:stCondLst>
                                        </p:cTn>
                                        <p:tgtEl>
                                          <p:spTgt spid="303115"/>
                                        </p:tgtEl>
                                        <p:attrNameLst>
                                          <p:attrName>style.visibility</p:attrName>
                                        </p:attrNameLst>
                                      </p:cBhvr>
                                      <p:to>
                                        <p:strVal val="visible"/>
                                      </p:to>
                                    </p:set>
                                    <p:animEffect transition="in" filter="blinds(horizontal)">
                                      <p:cBhvr>
                                        <p:cTn id="23" dur="500"/>
                                        <p:tgtEl>
                                          <p:spTgt spid="303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3" grpId="0"/>
      <p:bldP spid="303115"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1" name="矩形 260100"/>
          <p:cNvSpPr/>
          <p:nvPr/>
        </p:nvSpPr>
        <p:spPr>
          <a:xfrm>
            <a:off x="626745" y="2451735"/>
            <a:ext cx="3897630" cy="1822450"/>
          </a:xfrm>
          <a:prstGeom prst="rect">
            <a:avLst/>
          </a:prstGeom>
          <a:solidFill>
            <a:srgbClr val="CC99FF">
              <a:alpha val="50000"/>
            </a:srgbClr>
          </a:solidFill>
          <a:ln w="12700">
            <a:noFill/>
          </a:ln>
        </p:spPr>
        <p:txBody>
          <a:bodyPr wrap="square">
            <a:spAutoFit/>
          </a:bodyPr>
          <a:lstStyle/>
          <a:p>
            <a:pPr>
              <a:lnSpc>
                <a:spcPct val="125000"/>
              </a:lnSpc>
            </a:pPr>
            <a:r>
              <a:rPr lang="en-US" altLang="zh-CN" dirty="0">
                <a:latin typeface="宋体" panose="02010600030101010101" pitchFamily="2" charset="-122"/>
              </a:rPr>
              <a:t>    </a:t>
            </a:r>
            <a:r>
              <a:rPr lang="zh-CN" altLang="en-US" dirty="0">
                <a:latin typeface="宋体" panose="02010600030101010101" pitchFamily="2" charset="-122"/>
              </a:rPr>
              <a:t>巴西矿产丰富，尤其是铁矿储量大，质量高。    </a:t>
            </a:r>
          </a:p>
          <a:p>
            <a:pPr>
              <a:lnSpc>
                <a:spcPct val="125000"/>
              </a:lnSpc>
            </a:pPr>
            <a:r>
              <a:rPr lang="zh-CN" altLang="en-US" dirty="0">
                <a:latin typeface="宋体" panose="02010600030101010101" pitchFamily="2" charset="-122"/>
              </a:rPr>
              <a:t>    巴西已形成较完整的工业体系；钢铁、机械、化学、食品、纺织等工业部门地位突出。</a:t>
            </a:r>
          </a:p>
        </p:txBody>
      </p:sp>
      <p:sp>
        <p:nvSpPr>
          <p:cNvPr id="260106" name="文本框 260105"/>
          <p:cNvSpPr txBox="1"/>
          <p:nvPr/>
        </p:nvSpPr>
        <p:spPr>
          <a:xfrm>
            <a:off x="1919288" y="1116013"/>
            <a:ext cx="3097212"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（一）工业特征</a:t>
            </a:r>
          </a:p>
        </p:txBody>
      </p:sp>
      <p:pic>
        <p:nvPicPr>
          <p:cNvPr id="260107" name="图片 260106" descr="8-56"/>
          <p:cNvPicPr>
            <a:picLocks noChangeAspect="1"/>
          </p:cNvPicPr>
          <p:nvPr/>
        </p:nvPicPr>
        <p:blipFill>
          <a:blip r:embed="rId2">
            <a:clrChange>
              <a:clrFrom>
                <a:srgbClr val="FFFFFF"/>
              </a:clrFrom>
              <a:clrTo>
                <a:srgbClr val="FFFFFF">
                  <a:alpha val="0"/>
                </a:srgbClr>
              </a:clrTo>
            </a:clrChange>
          </a:blip>
          <a:srcRect b="7184"/>
          <a:stretch>
            <a:fillRect/>
          </a:stretch>
        </p:blipFill>
        <p:spPr>
          <a:xfrm>
            <a:off x="5592445" y="731203"/>
            <a:ext cx="5545138" cy="4938712"/>
          </a:xfrm>
          <a:prstGeom prst="rect">
            <a:avLst/>
          </a:prstGeom>
          <a:noFill/>
          <a:ln w="9525">
            <a:noFill/>
          </a:ln>
        </p:spPr>
      </p:pic>
      <p:sp>
        <p:nvSpPr>
          <p:cNvPr id="277508" name="文本框 277507"/>
          <p:cNvSpPr txBox="1"/>
          <p:nvPr/>
        </p:nvSpPr>
        <p:spPr>
          <a:xfrm>
            <a:off x="342583" y="261620"/>
            <a:ext cx="4465637" cy="583565"/>
          </a:xfrm>
          <a:prstGeom prst="rect">
            <a:avLst/>
          </a:prstGeom>
          <a:noFill/>
          <a:ln w="9525">
            <a:noFill/>
          </a:ln>
        </p:spPr>
        <p:txBody>
          <a:bodyPr>
            <a:spAutoFit/>
          </a:bodyPr>
          <a:lstStyle/>
          <a:p>
            <a:r>
              <a:rPr lang="zh-CN" altLang="en-US" sz="3200" dirty="0">
                <a:solidFill>
                  <a:srgbClr val="FF0000"/>
                </a:solidFill>
                <a:latin typeface="Times New Roman" panose="02020603050405020304" pitchFamily="18" charset="0"/>
                <a:ea typeface="黑体" panose="02010609060101010101" pitchFamily="2" charset="-122"/>
              </a:rPr>
              <a:t>二、发展迅速的经济</a:t>
            </a:r>
            <a:endParaRPr lang="zh-CN" altLang="en-US" sz="3200">
              <a:solidFill>
                <a:srgbClr val="FF0000"/>
              </a:solidFill>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0107"/>
                                        </p:tgtEl>
                                        <p:attrNameLst>
                                          <p:attrName>style.visibility</p:attrName>
                                        </p:attrNameLst>
                                      </p:cBhvr>
                                      <p:to>
                                        <p:strVal val="visible"/>
                                      </p:to>
                                    </p:set>
                                    <p:animEffect transition="in" filter="blinds(horizontal)">
                                      <p:cBhvr>
                                        <p:cTn id="7" dur="500"/>
                                        <p:tgtEl>
                                          <p:spTgt spid="2601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0101"/>
                                        </p:tgtEl>
                                        <p:attrNameLst>
                                          <p:attrName>style.visibility</p:attrName>
                                        </p:attrNameLst>
                                      </p:cBhvr>
                                      <p:to>
                                        <p:strVal val="visible"/>
                                      </p:to>
                                    </p:set>
                                    <p:animEffect transition="in" filter="wipe(up)">
                                      <p:cBhvr>
                                        <p:cTn id="12" dur="500"/>
                                        <p:tgtEl>
                                          <p:spTgt spid="260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1"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3" name="矩形 280582" descr="12512766453067827960"/>
          <p:cNvSpPr/>
          <p:nvPr/>
        </p:nvSpPr>
        <p:spPr>
          <a:xfrm>
            <a:off x="1524000" y="692150"/>
            <a:ext cx="9144000" cy="6165850"/>
          </a:xfrm>
          <a:prstGeom prst="rect">
            <a:avLst/>
          </a:prstGeom>
          <a:blipFill rotWithShape="1">
            <a:blip r:embed="rId2">
              <a:alphaModFix amt="23000"/>
            </a:blip>
            <a:stretch>
              <a:fillRect/>
            </a:stretch>
          </a:blipFill>
          <a:ln w="9525">
            <a:noFill/>
          </a:ln>
        </p:spPr>
        <p:txBody>
          <a:bodyPr/>
          <a:lstStyle/>
          <a:p>
            <a:endParaRPr lang="zh-CN" altLang="en-US"/>
          </a:p>
        </p:txBody>
      </p:sp>
      <p:sp>
        <p:nvSpPr>
          <p:cNvPr id="280580" name="矩形 280579"/>
          <p:cNvSpPr/>
          <p:nvPr/>
        </p:nvSpPr>
        <p:spPr>
          <a:xfrm>
            <a:off x="2101850" y="2804795"/>
            <a:ext cx="8026400" cy="2515235"/>
          </a:xfrm>
          <a:prstGeom prst="rect">
            <a:avLst/>
          </a:prstGeom>
          <a:solidFill>
            <a:srgbClr val="CC99FF">
              <a:alpha val="39999"/>
            </a:srgbClr>
          </a:solidFill>
          <a:ln w="9525">
            <a:noFill/>
          </a:ln>
        </p:spPr>
        <p:txBody>
          <a:bodyPr anchor="ctr">
            <a:spAutoFit/>
          </a:bodyPr>
          <a:lstStyle/>
          <a:p>
            <a:pPr>
              <a:lnSpc>
                <a:spcPct val="125000"/>
              </a:lnSpc>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巴西是世界第六大产钢国；汽车产量为</a:t>
            </a:r>
            <a:r>
              <a:rPr lang="en-US" altLang="zh-CN" dirty="0">
                <a:latin typeface="楷体_GB2312" pitchFamily="49" charset="-122"/>
                <a:ea typeface="楷体_GB2312" pitchFamily="49" charset="-122"/>
              </a:rPr>
              <a:t>91.5</a:t>
            </a:r>
            <a:r>
              <a:rPr lang="zh-CN" altLang="en-US" dirty="0">
                <a:latin typeface="楷体_GB2312" pitchFamily="49" charset="-122"/>
                <a:ea typeface="楷体_GB2312" pitchFamily="49" charset="-122"/>
              </a:rPr>
              <a:t>万辆，居世界第十位；年造船能力</a:t>
            </a:r>
            <a:r>
              <a:rPr lang="en-US" altLang="zh-CN" dirty="0">
                <a:latin typeface="楷体_GB2312" pitchFamily="49" charset="-122"/>
                <a:ea typeface="楷体_GB2312" pitchFamily="49" charset="-122"/>
              </a:rPr>
              <a:t>200</a:t>
            </a:r>
            <a:r>
              <a:rPr lang="zh-CN" altLang="en-US" dirty="0">
                <a:latin typeface="楷体_GB2312" pitchFamily="49" charset="-122"/>
                <a:ea typeface="楷体_GB2312" pitchFamily="49" charset="-122"/>
              </a:rPr>
              <a:t>万吨。年产石油</a:t>
            </a:r>
            <a:r>
              <a:rPr lang="en-US" altLang="zh-CN" dirty="0">
                <a:latin typeface="楷体_GB2312" pitchFamily="49" charset="-122"/>
                <a:ea typeface="楷体_GB2312" pitchFamily="49" charset="-122"/>
              </a:rPr>
              <a:t>2.3</a:t>
            </a:r>
            <a:r>
              <a:rPr lang="zh-CN" altLang="en-US" dirty="0">
                <a:latin typeface="楷体_GB2312" pitchFamily="49" charset="-122"/>
                <a:ea typeface="楷体_GB2312" pitchFamily="49" charset="-122"/>
              </a:rPr>
              <a:t>亿桶，部分石油要靠进口；铁矿砂产量</a:t>
            </a:r>
            <a:r>
              <a:rPr lang="en-US" altLang="zh-CN" dirty="0">
                <a:latin typeface="楷体_GB2312" pitchFamily="49" charset="-122"/>
                <a:ea typeface="楷体_GB2312" pitchFamily="49" charset="-122"/>
              </a:rPr>
              <a:t>1.49 </a:t>
            </a:r>
            <a:r>
              <a:rPr lang="zh-CN" altLang="en-US" dirty="0">
                <a:latin typeface="楷体_GB2312" pitchFamily="49" charset="-122"/>
                <a:ea typeface="楷体_GB2312" pitchFamily="49" charset="-122"/>
              </a:rPr>
              <a:t>亿吨，铁矿生产量和出口量居世界第二（次于澳大利亚）；生铁产量</a:t>
            </a:r>
            <a:r>
              <a:rPr lang="en-US" altLang="zh-CN" dirty="0">
                <a:latin typeface="楷体_GB2312" pitchFamily="49" charset="-122"/>
                <a:ea typeface="楷体_GB2312" pitchFamily="49" charset="-122"/>
              </a:rPr>
              <a:t>2100</a:t>
            </a:r>
            <a:r>
              <a:rPr lang="zh-CN" altLang="en-US" dirty="0">
                <a:latin typeface="楷体_GB2312" pitchFamily="49" charset="-122"/>
                <a:ea typeface="楷体_GB2312" pitchFamily="49" charset="-122"/>
              </a:rPr>
              <a:t>万吨；水泥产量</a:t>
            </a:r>
            <a:r>
              <a:rPr lang="en-US" altLang="zh-CN" dirty="0">
                <a:latin typeface="楷体_GB2312" pitchFamily="49" charset="-122"/>
                <a:ea typeface="楷体_GB2312" pitchFamily="49" charset="-122"/>
              </a:rPr>
              <a:t>2500</a:t>
            </a:r>
            <a:r>
              <a:rPr lang="zh-CN" altLang="en-US" dirty="0">
                <a:latin typeface="楷体_GB2312" pitchFamily="49" charset="-122"/>
                <a:ea typeface="楷体_GB2312" pitchFamily="49" charset="-122"/>
              </a:rPr>
              <a:t>万吨。同时，巴西的水电工业发达，与巴拉圭共同拥有装机容量千万千瓦级的特大型水电站</a:t>
            </a:r>
            <a:r>
              <a:rPr lang="en-US" altLang="zh-CN">
                <a:latin typeface="Arial" panose="020B0604020202020204" pitchFamily="34" charset="0"/>
                <a:ea typeface="楷体_GB2312" pitchFamily="49" charset="-122"/>
              </a:rPr>
              <a:t>——</a:t>
            </a:r>
            <a:r>
              <a:rPr lang="zh-CN" altLang="en-US" dirty="0">
                <a:latin typeface="楷体_GB2312" pitchFamily="49" charset="-122"/>
                <a:ea typeface="楷体_GB2312" pitchFamily="49" charset="-122"/>
              </a:rPr>
              <a:t>伊泰普水电站，化学、食品、纺织等工业也较发达。近些年来，巴西的电子、通讯工业发展迅速。电子信息产业的产值约占国内生产总值的</a:t>
            </a:r>
            <a:r>
              <a:rPr lang="en-US" altLang="zh-CN" dirty="0">
                <a:latin typeface="楷体_GB2312" pitchFamily="49" charset="-122"/>
                <a:ea typeface="楷体_GB2312" pitchFamily="49" charset="-122"/>
              </a:rPr>
              <a:t>3%</a:t>
            </a:r>
            <a:r>
              <a:rPr lang="zh-CN" altLang="en-US" dirty="0">
                <a:latin typeface="楷体_GB2312" pitchFamily="49" charset="-122"/>
                <a:ea typeface="楷体_GB2312" pitchFamily="49" charset="-122"/>
              </a:rPr>
              <a:t>。 </a:t>
            </a:r>
          </a:p>
        </p:txBody>
      </p:sp>
      <p:sp>
        <p:nvSpPr>
          <p:cNvPr id="280581" name="矩形 280580"/>
          <p:cNvSpPr/>
          <p:nvPr/>
        </p:nvSpPr>
        <p:spPr>
          <a:xfrm>
            <a:off x="5519738" y="1052513"/>
            <a:ext cx="81915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9525" cap="flat" cmpd="sng">
                  <a:solidFill>
                    <a:srgbClr val="CC99FF"/>
                  </a:solidFill>
                  <a:prstDash val="solid"/>
                  <a:headEnd type="none" w="med" len="med"/>
                  <a:tailEnd type="none" w="med" len="med"/>
                </a:ln>
                <a:gradFill rotWithShape="0">
                  <a:gsLst>
                    <a:gs pos="0">
                      <a:srgbClr val="6600CC"/>
                    </a:gs>
                    <a:gs pos="100000">
                      <a:srgbClr val="CC00CC"/>
                    </a:gs>
                  </a:gsLst>
                  <a:lin ang="5400000" scaled="1"/>
                  <a:tileRect/>
                </a:gradFill>
                <a:effectLst>
                  <a:outerShdw dist="53882" dir="2699999" algn="ctr" rotWithShape="0">
                    <a:srgbClr val="9999FF">
                      <a:alpha val="80000"/>
                    </a:srgbClr>
                  </a:outerShdw>
                </a:effectLst>
                <a:latin typeface="宋体" panose="02010600030101010101" pitchFamily="2" charset="-122"/>
                <a:ea typeface="宋体" panose="02010600030101010101" pitchFamily="2" charset="-122"/>
              </a:rPr>
              <a:t>阅读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0580"/>
                                        </p:tgtEl>
                                        <p:attrNameLst>
                                          <p:attrName>style.visibility</p:attrName>
                                        </p:attrNameLst>
                                      </p:cBhvr>
                                      <p:to>
                                        <p:strVal val="visible"/>
                                      </p:to>
                                    </p:set>
                                    <p:anim calcmode="lin" valueType="num">
                                      <p:cBhvr additive="base">
                                        <p:cTn id="7" dur="500" fill="hold"/>
                                        <p:tgtEl>
                                          <p:spTgt spid="280580"/>
                                        </p:tgtEl>
                                        <p:attrNameLst>
                                          <p:attrName>ppt_x</p:attrName>
                                        </p:attrNameLst>
                                      </p:cBhvr>
                                      <p:tavLst>
                                        <p:tav tm="0">
                                          <p:val>
                                            <p:strVal val="#ppt_x"/>
                                          </p:val>
                                        </p:tav>
                                        <p:tav tm="100000">
                                          <p:val>
                                            <p:strVal val="#ppt_x"/>
                                          </p:val>
                                        </p:tav>
                                      </p:tavLst>
                                    </p:anim>
                                    <p:anim calcmode="lin" valueType="num">
                                      <p:cBhvr additive="base">
                                        <p:cTn id="8" dur="500" fill="hold"/>
                                        <p:tgtEl>
                                          <p:spTgt spid="2805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80"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3" name="图片 278532" descr="伊泰普"/>
          <p:cNvPicPr>
            <a:picLocks noChangeAspect="1"/>
          </p:cNvPicPr>
          <p:nvPr/>
        </p:nvPicPr>
        <p:blipFill>
          <a:blip r:embed="rId2"/>
          <a:srcRect b="10114"/>
          <a:stretch>
            <a:fillRect/>
          </a:stretch>
        </p:blipFill>
        <p:spPr>
          <a:xfrm>
            <a:off x="1524000" y="692150"/>
            <a:ext cx="9144000" cy="6165850"/>
          </a:xfrm>
          <a:prstGeom prst="rect">
            <a:avLst/>
          </a:prstGeom>
          <a:noFill/>
          <a:ln w="9525">
            <a:noFill/>
          </a:ln>
        </p:spPr>
      </p:pic>
      <p:sp>
        <p:nvSpPr>
          <p:cNvPr id="278534" name="文本框 278533"/>
          <p:cNvSpPr txBox="1"/>
          <p:nvPr/>
        </p:nvSpPr>
        <p:spPr>
          <a:xfrm>
            <a:off x="5087938" y="1052513"/>
            <a:ext cx="2232025" cy="368300"/>
          </a:xfrm>
          <a:prstGeom prst="rect">
            <a:avLst/>
          </a:prstGeom>
          <a:solidFill>
            <a:srgbClr val="FFFF99"/>
          </a:solidFill>
          <a:ln w="9525" cap="flat" cmpd="sng">
            <a:solidFill>
              <a:srgbClr val="FFFF99"/>
            </a:solidFill>
            <a:prstDash val="solid"/>
            <a:miter/>
            <a:headEnd type="none" w="med" len="med"/>
            <a:tailEnd type="none" w="med" len="med"/>
          </a:ln>
        </p:spPr>
        <p:txBody>
          <a:bodyPr>
            <a:spAutoFit/>
          </a:bodyPr>
          <a:lstStyle/>
          <a:p>
            <a:pPr algn="ctr">
              <a:spcBef>
                <a:spcPct val="50000"/>
              </a:spcBef>
            </a:pPr>
            <a:r>
              <a:rPr lang="zh-CN" altLang="en-US" dirty="0">
                <a:latin typeface="Arial" panose="020B0604020202020204" pitchFamily="34" charset="0"/>
              </a:rPr>
              <a:t>伊泰普水电站</a:t>
            </a:r>
          </a:p>
        </p:txBody>
      </p:sp>
      <p:sp>
        <p:nvSpPr>
          <p:cNvPr id="278535" name="文本框 278534"/>
          <p:cNvSpPr txBox="1"/>
          <p:nvPr/>
        </p:nvSpPr>
        <p:spPr>
          <a:xfrm>
            <a:off x="2424113" y="5084763"/>
            <a:ext cx="7416800" cy="783590"/>
          </a:xfrm>
          <a:prstGeom prst="rect">
            <a:avLst/>
          </a:prstGeom>
          <a:solidFill>
            <a:srgbClr val="FF99CC"/>
          </a:solidFill>
          <a:ln w="9525">
            <a:noFill/>
          </a:ln>
        </p:spPr>
        <p:txBody>
          <a:bodyPr>
            <a:spAutoFit/>
          </a:bodyPr>
          <a:lstStyle/>
          <a:p>
            <a:pPr>
              <a:lnSpc>
                <a:spcPct val="125000"/>
              </a:lnSpc>
              <a:spcBef>
                <a:spcPct val="50000"/>
              </a:spcBef>
            </a:pPr>
            <a:r>
              <a:rPr lang="en-US" altLang="zh-CN" dirty="0">
                <a:latin typeface="Arial" panose="020B0604020202020204" pitchFamily="34" charset="0"/>
              </a:rPr>
              <a:t>        </a:t>
            </a:r>
            <a:r>
              <a:rPr lang="zh-CN" altLang="en-US" dirty="0">
                <a:latin typeface="Arial" panose="020B0604020202020204" pitchFamily="34" charset="0"/>
              </a:rPr>
              <a:t>巴西水力资源丰富，水电在全国发电量中所占比例较大。伊泰普水电站位于巴拉那河上，由巴西和巴拉圭两国合建。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8535"/>
                                        </p:tgtEl>
                                        <p:attrNameLst>
                                          <p:attrName>style.visibility</p:attrName>
                                        </p:attrNameLst>
                                      </p:cBhvr>
                                      <p:to>
                                        <p:strVal val="visible"/>
                                      </p:to>
                                    </p:set>
                                    <p:anim calcmode="lin" valueType="num">
                                      <p:cBhvr additive="base">
                                        <p:cTn id="7" dur="500" fill="hold"/>
                                        <p:tgtEl>
                                          <p:spTgt spid="278535"/>
                                        </p:tgtEl>
                                        <p:attrNameLst>
                                          <p:attrName>ppt_x</p:attrName>
                                        </p:attrNameLst>
                                      </p:cBhvr>
                                      <p:tavLst>
                                        <p:tav tm="0">
                                          <p:val>
                                            <p:strVal val="#ppt_x"/>
                                          </p:val>
                                        </p:tav>
                                        <p:tav tm="100000">
                                          <p:val>
                                            <p:strVal val="#ppt_x"/>
                                          </p:val>
                                        </p:tav>
                                      </p:tavLst>
                                    </p:anim>
                                    <p:anim calcmode="lin" valueType="num">
                                      <p:cBhvr additive="base">
                                        <p:cTn id="8" dur="500" fill="hold"/>
                                        <p:tgtEl>
                                          <p:spTgt spid="2785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5"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81" name="图片 259080" descr="咖啡豆"/>
          <p:cNvPicPr>
            <a:picLocks noChangeAspect="1"/>
          </p:cNvPicPr>
          <p:nvPr/>
        </p:nvPicPr>
        <p:blipFill>
          <a:blip r:embed="rId2"/>
          <a:stretch>
            <a:fillRect/>
          </a:stretch>
        </p:blipFill>
        <p:spPr>
          <a:xfrm>
            <a:off x="1524000" y="692150"/>
            <a:ext cx="9144000" cy="6165850"/>
          </a:xfrm>
          <a:prstGeom prst="rect">
            <a:avLst/>
          </a:prstGeom>
          <a:noFill/>
          <a:ln w="9525">
            <a:noFill/>
          </a:ln>
        </p:spPr>
      </p:pic>
      <p:sp>
        <p:nvSpPr>
          <p:cNvPr id="259080" name="文本框 259079"/>
          <p:cNvSpPr txBox="1"/>
          <p:nvPr/>
        </p:nvSpPr>
        <p:spPr>
          <a:xfrm>
            <a:off x="1919288" y="1116013"/>
            <a:ext cx="3097212" cy="521970"/>
          </a:xfrm>
          <a:prstGeom prst="rect">
            <a:avLst/>
          </a:prstGeom>
          <a:solidFill>
            <a:srgbClr val="FFFF99"/>
          </a:solidFill>
          <a:ln w="9525">
            <a:noFill/>
          </a:ln>
        </p:spPr>
        <p:txBody>
          <a:bodyPr>
            <a:spAutoFit/>
          </a:bodyPr>
          <a:lstStyle/>
          <a:p>
            <a:pPr algn="ctr">
              <a:spcBef>
                <a:spcPct val="50000"/>
              </a:spcBef>
            </a:pPr>
            <a:r>
              <a:rPr lang="zh-CN" altLang="en-US" sz="2800" dirty="0">
                <a:solidFill>
                  <a:schemeClr val="accent2"/>
                </a:solidFill>
                <a:latin typeface="Arial" panose="020B0604020202020204" pitchFamily="34" charset="0"/>
                <a:ea typeface="微软雅黑" panose="020B0503020204020204" charset="-122"/>
              </a:rPr>
              <a:t>（二）农业特征</a:t>
            </a:r>
          </a:p>
        </p:txBody>
      </p:sp>
      <p:pic>
        <p:nvPicPr>
          <p:cNvPr id="259082" name="图片 259081" descr="咖啡"/>
          <p:cNvPicPr>
            <a:picLocks noChangeAspect="1"/>
          </p:cNvPicPr>
          <p:nvPr/>
        </p:nvPicPr>
        <p:blipFill>
          <a:blip r:embed="rId3"/>
          <a:stretch>
            <a:fillRect/>
          </a:stretch>
        </p:blipFill>
        <p:spPr>
          <a:xfrm>
            <a:off x="1524000" y="4572000"/>
            <a:ext cx="3048000" cy="2286000"/>
          </a:xfrm>
          <a:prstGeom prst="rect">
            <a:avLst/>
          </a:prstGeom>
          <a:noFill/>
          <a:ln w="9525">
            <a:noFill/>
          </a:ln>
        </p:spPr>
      </p:pic>
      <p:pic>
        <p:nvPicPr>
          <p:cNvPr id="259083" name="图片 259082" descr="咖啡豆2"/>
          <p:cNvPicPr>
            <a:picLocks noChangeAspect="1"/>
          </p:cNvPicPr>
          <p:nvPr/>
        </p:nvPicPr>
        <p:blipFill>
          <a:blip r:embed="rId4"/>
          <a:stretch>
            <a:fillRect/>
          </a:stretch>
        </p:blipFill>
        <p:spPr>
          <a:xfrm>
            <a:off x="7535863" y="4689475"/>
            <a:ext cx="3168650" cy="21685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9082"/>
                                        </p:tgtEl>
                                        <p:attrNameLst>
                                          <p:attrName>style.visibility</p:attrName>
                                        </p:attrNameLst>
                                      </p:cBhvr>
                                      <p:to>
                                        <p:strVal val="visible"/>
                                      </p:to>
                                    </p:set>
                                    <p:anim calcmode="lin" valueType="num">
                                      <p:cBhvr additive="base">
                                        <p:cTn id="7" dur="500" fill="hold"/>
                                        <p:tgtEl>
                                          <p:spTgt spid="259082"/>
                                        </p:tgtEl>
                                        <p:attrNameLst>
                                          <p:attrName>ppt_x</p:attrName>
                                        </p:attrNameLst>
                                      </p:cBhvr>
                                      <p:tavLst>
                                        <p:tav tm="0">
                                          <p:val>
                                            <p:strVal val="#ppt_x"/>
                                          </p:val>
                                        </p:tav>
                                        <p:tav tm="100000">
                                          <p:val>
                                            <p:strVal val="#ppt_x"/>
                                          </p:val>
                                        </p:tav>
                                      </p:tavLst>
                                    </p:anim>
                                    <p:anim calcmode="lin" valueType="num">
                                      <p:cBhvr additive="base">
                                        <p:cTn id="8" dur="500" fill="hold"/>
                                        <p:tgtEl>
                                          <p:spTgt spid="2590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9083"/>
                                        </p:tgtEl>
                                        <p:attrNameLst>
                                          <p:attrName>style.visibility</p:attrName>
                                        </p:attrNameLst>
                                      </p:cBhvr>
                                      <p:to>
                                        <p:strVal val="visible"/>
                                      </p:to>
                                    </p:set>
                                    <p:anim calcmode="lin" valueType="num">
                                      <p:cBhvr additive="base">
                                        <p:cTn id="13" dur="500" fill="hold"/>
                                        <p:tgtEl>
                                          <p:spTgt spid="259083"/>
                                        </p:tgtEl>
                                        <p:attrNameLst>
                                          <p:attrName>ppt_x</p:attrName>
                                        </p:attrNameLst>
                                      </p:cBhvr>
                                      <p:tavLst>
                                        <p:tav tm="0">
                                          <p:val>
                                            <p:strVal val="#ppt_x"/>
                                          </p:val>
                                        </p:tav>
                                        <p:tav tm="100000">
                                          <p:val>
                                            <p:strVal val="#ppt_x"/>
                                          </p:val>
                                        </p:tav>
                                      </p:tavLst>
                                    </p:anim>
                                    <p:anim calcmode="lin" valueType="num">
                                      <p:cBhvr additive="base">
                                        <p:cTn id="14" dur="500" fill="hold"/>
                                        <p:tgtEl>
                                          <p:spTgt spid="2590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6" name="矩形 279555"/>
          <p:cNvSpPr/>
          <p:nvPr/>
        </p:nvSpPr>
        <p:spPr>
          <a:xfrm>
            <a:off x="925830" y="1618615"/>
            <a:ext cx="5191125" cy="2399665"/>
          </a:xfrm>
          <a:prstGeom prst="rect">
            <a:avLst/>
          </a:prstGeom>
          <a:solidFill>
            <a:srgbClr val="FF99CC"/>
          </a:solidFill>
          <a:ln w="12700">
            <a:noFill/>
          </a:ln>
        </p:spPr>
        <p:txBody>
          <a:bodyPr wrap="square">
            <a:spAutoFit/>
          </a:bodyPr>
          <a:lstStyle/>
          <a:p>
            <a:pPr>
              <a:lnSpc>
                <a:spcPct val="125000"/>
              </a:lnSpc>
            </a:pPr>
            <a:r>
              <a:rPr lang="en-US" altLang="zh-CN" sz="2400" dirty="0">
                <a:latin typeface="宋体" panose="02010600030101010101" pitchFamily="2" charset="-122"/>
              </a:rPr>
              <a:t>  </a:t>
            </a:r>
            <a:r>
              <a:rPr lang="zh-CN" altLang="en-US" sz="2400" dirty="0">
                <a:latin typeface="宋体" panose="02010600030101010101" pitchFamily="2" charset="-122"/>
              </a:rPr>
              <a:t>读图，回答问题。</a:t>
            </a:r>
          </a:p>
          <a:p>
            <a:pPr>
              <a:lnSpc>
                <a:spcPct val="125000"/>
              </a:lnSpc>
            </a:pPr>
            <a:r>
              <a:rPr lang="zh-CN" altLang="en-US" sz="2400" dirty="0">
                <a:latin typeface="宋体" panose="02010600030101010101" pitchFamily="2" charset="-122"/>
              </a:rPr>
              <a:t>（</a:t>
            </a:r>
            <a:r>
              <a:rPr lang="en-US" altLang="zh-CN" sz="2400" dirty="0">
                <a:latin typeface="宋体" panose="02010600030101010101" pitchFamily="2" charset="-122"/>
              </a:rPr>
              <a:t>1</a:t>
            </a:r>
            <a:r>
              <a:rPr lang="zh-CN" altLang="en-US" sz="2400" dirty="0">
                <a:latin typeface="宋体" panose="02010600030101010101" pitchFamily="2" charset="-122"/>
              </a:rPr>
              <a:t>）巴西的主要农作物有哪些？</a:t>
            </a:r>
          </a:p>
          <a:p>
            <a:pPr>
              <a:lnSpc>
                <a:spcPct val="125000"/>
              </a:lnSpc>
            </a:pPr>
            <a:r>
              <a:rPr lang="zh-CN" altLang="en-US" sz="2400" dirty="0">
                <a:latin typeface="宋体" panose="02010600030101010101" pitchFamily="2" charset="-122"/>
              </a:rPr>
              <a:t>（</a:t>
            </a:r>
            <a:r>
              <a:rPr lang="en-US" altLang="zh-CN" sz="2400" dirty="0">
                <a:latin typeface="宋体" panose="02010600030101010101" pitchFamily="2" charset="-122"/>
              </a:rPr>
              <a:t>2</a:t>
            </a:r>
            <a:r>
              <a:rPr lang="zh-CN" altLang="en-US" sz="2400" dirty="0">
                <a:latin typeface="宋体" panose="02010600030101010101" pitchFamily="2" charset="-122"/>
              </a:rPr>
              <a:t>）巴西的农业区主要分布在哪里？</a:t>
            </a:r>
          </a:p>
          <a:p>
            <a:pPr>
              <a:lnSpc>
                <a:spcPct val="125000"/>
              </a:lnSpc>
            </a:pPr>
            <a:r>
              <a:rPr lang="zh-CN" altLang="en-US" sz="2400" dirty="0">
                <a:latin typeface="宋体" panose="02010600030101010101" pitchFamily="2" charset="-122"/>
              </a:rPr>
              <a:t>（</a:t>
            </a:r>
            <a:r>
              <a:rPr lang="en-US" altLang="zh-CN" sz="2400" dirty="0">
                <a:latin typeface="宋体" panose="02010600030101010101" pitchFamily="2" charset="-122"/>
              </a:rPr>
              <a:t>3</a:t>
            </a:r>
            <a:r>
              <a:rPr lang="zh-CN" altLang="en-US" sz="2400" dirty="0">
                <a:latin typeface="宋体" panose="02010600030101010101" pitchFamily="2" charset="-122"/>
              </a:rPr>
              <a:t>）这些地区发展农业的有利条件有哪些？</a:t>
            </a:r>
          </a:p>
        </p:txBody>
      </p:sp>
      <p:pic>
        <p:nvPicPr>
          <p:cNvPr id="279557" name="图片 279556" descr="巴西农作物分布图"/>
          <p:cNvPicPr>
            <a:picLocks noChangeAspect="1"/>
          </p:cNvPicPr>
          <p:nvPr/>
        </p:nvPicPr>
        <p:blipFill>
          <a:blip r:embed="rId2"/>
          <a:stretch>
            <a:fillRect/>
          </a:stretch>
        </p:blipFill>
        <p:spPr>
          <a:xfrm>
            <a:off x="6716395" y="161925"/>
            <a:ext cx="3914140" cy="4290695"/>
          </a:xfrm>
          <a:prstGeom prst="rect">
            <a:avLst/>
          </a:prstGeom>
          <a:noFill/>
          <a:ln w="9525">
            <a:noFill/>
          </a:ln>
        </p:spPr>
      </p:pic>
      <p:sp>
        <p:nvSpPr>
          <p:cNvPr id="279558" name="矩形 279557"/>
          <p:cNvSpPr/>
          <p:nvPr/>
        </p:nvSpPr>
        <p:spPr>
          <a:xfrm>
            <a:off x="206375" y="648970"/>
            <a:ext cx="1255395" cy="764540"/>
          </a:xfrm>
          <a:prstGeom prst="rect">
            <a:avLst/>
          </a:prstGeom>
        </p:spPr>
        <p:txBody>
          <a:bodyPr wrap="none" fromWordArt="1">
            <a:prstTxWarp prst="textPlain">
              <a:avLst>
                <a:gd name="adj" fmla="val 50000"/>
              </a:avLst>
            </a:prstTxWarp>
            <a:normAutofit/>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79559" name="矩形 279558"/>
          <p:cNvSpPr/>
          <p:nvPr/>
        </p:nvSpPr>
        <p:spPr>
          <a:xfrm>
            <a:off x="0" y="4223385"/>
            <a:ext cx="11771790" cy="2246769"/>
          </a:xfrm>
          <a:prstGeom prst="rect">
            <a:avLst/>
          </a:prstGeom>
          <a:solidFill>
            <a:srgbClr val="CCFFFF"/>
          </a:solidFill>
          <a:ln w="9525">
            <a:noFill/>
          </a:ln>
        </p:spPr>
        <p:txBody>
          <a:bodyPr wrap="square">
            <a:spAutoFit/>
          </a:bodyPr>
          <a:lstStyle/>
          <a:p>
            <a:r>
              <a:rPr lang="en-US" altLang="zh-CN" sz="2800" dirty="0">
                <a:latin typeface="Times New Roman" panose="02020603050405020304" pitchFamily="18" charset="0"/>
                <a:ea typeface="黑体" panose="02010609060101010101" pitchFamily="2" charset="-122"/>
              </a:rPr>
              <a:t>   </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1</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 </a:t>
            </a:r>
            <a:r>
              <a:rPr lang="zh-CN" altLang="en-US" sz="2800" dirty="0">
                <a:latin typeface="Times New Roman" panose="02020603050405020304" pitchFamily="18" charset="0"/>
                <a:ea typeface="黑体" panose="02010609060101010101" pitchFamily="2" charset="-122"/>
              </a:rPr>
              <a:t>咖啡、玉米、可可、香蕉、甘蔗、剑麻、棉花和大豆。</a:t>
            </a:r>
          </a:p>
          <a:p>
            <a:r>
              <a:rPr lang="zh-CN" altLang="en-US" sz="2800" dirty="0">
                <a:latin typeface="Times New Roman" panose="02020603050405020304" pitchFamily="18" charset="0"/>
                <a:ea typeface="黑体" panose="02010609060101010101" pitchFamily="2" charset="-122"/>
              </a:rPr>
              <a:t>    （</a:t>
            </a:r>
            <a:r>
              <a:rPr lang="en-US" altLang="zh-CN" sz="2800" dirty="0">
                <a:latin typeface="Times New Roman" panose="02020603050405020304" pitchFamily="18" charset="0"/>
                <a:ea typeface="黑体" panose="02010609060101010101" pitchFamily="2" charset="-122"/>
              </a:rPr>
              <a:t>2</a:t>
            </a:r>
            <a:r>
              <a:rPr lang="zh-CN" altLang="en-US" sz="2800" dirty="0">
                <a:latin typeface="Times New Roman" panose="02020603050405020304" pitchFamily="18" charset="0"/>
                <a:ea typeface="黑体" panose="02010609060101010101" pitchFamily="2" charset="-122"/>
              </a:rPr>
              <a:t>）东南沿海地区。</a:t>
            </a:r>
          </a:p>
          <a:p>
            <a:r>
              <a:rPr lang="zh-CN" altLang="en-US" sz="2800" dirty="0">
                <a:latin typeface="Times New Roman" panose="02020603050405020304" pitchFamily="18" charset="0"/>
                <a:ea typeface="黑体" panose="02010609060101010101" pitchFamily="2" charset="-122"/>
              </a:rPr>
              <a:t>    （</a:t>
            </a:r>
            <a:r>
              <a:rPr lang="en-US" altLang="zh-CN" sz="2800" dirty="0">
                <a:latin typeface="Times New Roman" panose="02020603050405020304" pitchFamily="18" charset="0"/>
                <a:ea typeface="黑体" panose="02010609060101010101" pitchFamily="2" charset="-122"/>
              </a:rPr>
              <a:t>3</a:t>
            </a:r>
            <a:r>
              <a:rPr lang="zh-CN" altLang="en-US" sz="2800" dirty="0">
                <a:latin typeface="Times New Roman" panose="02020603050405020304" pitchFamily="18" charset="0"/>
                <a:ea typeface="黑体" panose="02010609060101010101" pitchFamily="2" charset="-122"/>
              </a:rPr>
              <a:t>）①亚热带湿润气候为主，水热条件好，②沿海平原地形和缓土壤肥沃，③人口集中，劳动力充足，消费市场大，④沿海交通便利，便于对外联系。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10000"/>
                                  </p:iterate>
                                  <p:childTnLst>
                                    <p:set>
                                      <p:cBhvr>
                                        <p:cTn id="6" dur="1" fill="hold">
                                          <p:stCondLst>
                                            <p:cond delay="0"/>
                                          </p:stCondLst>
                                        </p:cTn>
                                        <p:tgtEl>
                                          <p:spTgt spid="279559"/>
                                        </p:tgtEl>
                                        <p:attrNameLst>
                                          <p:attrName>style.visibility</p:attrName>
                                        </p:attrNameLst>
                                      </p:cBhvr>
                                      <p:to>
                                        <p:strVal val="visible"/>
                                      </p:to>
                                    </p:set>
                                    <p:anim calcmode="lin" valueType="num">
                                      <p:cBhvr additive="base">
                                        <p:cTn id="7" dur="500" fill="hold"/>
                                        <p:tgtEl>
                                          <p:spTgt spid="279559"/>
                                        </p:tgtEl>
                                        <p:attrNameLst>
                                          <p:attrName>ppt_x</p:attrName>
                                        </p:attrNameLst>
                                      </p:cBhvr>
                                      <p:tavLst>
                                        <p:tav tm="0">
                                          <p:val>
                                            <p:strVal val="#ppt_x"/>
                                          </p:val>
                                        </p:tav>
                                        <p:tav tm="100000">
                                          <p:val>
                                            <p:strVal val="#ppt_x"/>
                                          </p:val>
                                        </p:tav>
                                      </p:tavLst>
                                    </p:anim>
                                    <p:anim calcmode="lin" valueType="num">
                                      <p:cBhvr additive="base">
                                        <p:cTn id="8" dur="500" fill="hold"/>
                                        <p:tgtEl>
                                          <p:spTgt spid="2795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9"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7" name="矩形 281606" descr="巴西农业"/>
          <p:cNvSpPr/>
          <p:nvPr/>
        </p:nvSpPr>
        <p:spPr>
          <a:xfrm>
            <a:off x="1524000" y="692150"/>
            <a:ext cx="9144000" cy="6165850"/>
          </a:xfrm>
          <a:prstGeom prst="rect">
            <a:avLst/>
          </a:prstGeom>
          <a:blipFill rotWithShape="1">
            <a:blip r:embed="rId2">
              <a:alphaModFix amt="34000"/>
            </a:blip>
            <a:stretch>
              <a:fillRect/>
            </a:stretch>
          </a:blipFill>
          <a:ln w="9525">
            <a:noFill/>
          </a:ln>
        </p:spPr>
        <p:txBody>
          <a:bodyPr/>
          <a:lstStyle/>
          <a:p>
            <a:endParaRPr lang="zh-CN" altLang="en-US"/>
          </a:p>
        </p:txBody>
      </p:sp>
      <p:sp>
        <p:nvSpPr>
          <p:cNvPr id="281604" name="矩形 281603"/>
          <p:cNvSpPr/>
          <p:nvPr/>
        </p:nvSpPr>
        <p:spPr>
          <a:xfrm>
            <a:off x="1955165" y="1155700"/>
            <a:ext cx="8301990" cy="5477510"/>
          </a:xfrm>
          <a:prstGeom prst="rect">
            <a:avLst/>
          </a:prstGeom>
          <a:solidFill>
            <a:srgbClr val="FFCCFF">
              <a:alpha val="50000"/>
            </a:srgbClr>
          </a:solidFill>
          <a:ln w="9525">
            <a:noFill/>
          </a:ln>
        </p:spPr>
        <p:txBody>
          <a:bodyPr wrap="square" anchor="ctr">
            <a:spAutoFit/>
          </a:bodyPr>
          <a:lstStyle/>
          <a:p>
            <a:pPr>
              <a:lnSpc>
                <a:spcPct val="125000"/>
              </a:lnSpc>
            </a:pPr>
            <a:r>
              <a:rPr lang="en-US" altLang="zh-CN" sz="2800" b="1" dirty="0">
                <a:effectLst>
                  <a:outerShdw blurRad="38100" dist="38100" dir="2700000">
                    <a:srgbClr val="FFFFFF"/>
                  </a:outerShdw>
                </a:effectLst>
                <a:latin typeface="楷体_GB2312" pitchFamily="49" charset="-122"/>
                <a:ea typeface="楷体_GB2312" pitchFamily="49" charset="-122"/>
              </a:rPr>
              <a:t>    </a:t>
            </a:r>
            <a:r>
              <a:rPr lang="zh-CN" altLang="en-US" sz="2800" b="1" dirty="0">
                <a:effectLst>
                  <a:outerShdw blurRad="38100" dist="38100" dir="2700000">
                    <a:srgbClr val="FFFFFF"/>
                  </a:outerShdw>
                </a:effectLst>
                <a:latin typeface="楷体_GB2312" pitchFamily="49" charset="-122"/>
                <a:ea typeface="楷体_GB2312" pitchFamily="49" charset="-122"/>
              </a:rPr>
              <a:t>目前，巴西是世界最大的咖啡和蔗糖生产国。可可生产居世界第二；烟草生产居第四；棉花生产居第六。粮食产量持续增加，其中包括小麦、稻米、玉米。</a:t>
            </a:r>
            <a:r>
              <a:rPr lang="en-US" altLang="zh-CN" sz="2800" b="1" dirty="0">
                <a:effectLst>
                  <a:outerShdw blurRad="38100" dist="38100" dir="2700000">
                    <a:srgbClr val="FFFFFF"/>
                  </a:outerShdw>
                </a:effectLst>
                <a:latin typeface="楷体_GB2312" pitchFamily="49" charset="-122"/>
                <a:ea typeface="楷体_GB2312" pitchFamily="49" charset="-122"/>
              </a:rPr>
              <a:t>1992 </a:t>
            </a:r>
            <a:r>
              <a:rPr lang="zh-CN" altLang="en-US" sz="2800" b="1" dirty="0">
                <a:effectLst>
                  <a:outerShdw blurRad="38100" dist="38100" dir="2700000">
                    <a:srgbClr val="FFFFFF"/>
                  </a:outerShdw>
                </a:effectLst>
                <a:latin typeface="楷体_GB2312" pitchFamily="49" charset="-122"/>
                <a:ea typeface="楷体_GB2312" pitchFamily="49" charset="-122"/>
              </a:rPr>
              <a:t>年，</a:t>
            </a:r>
            <a:r>
              <a:rPr lang="en-US" altLang="zh-CN" sz="2800" b="1" dirty="0">
                <a:effectLst>
                  <a:outerShdw blurRad="38100" dist="38100" dir="2700000">
                    <a:srgbClr val="FFFFFF"/>
                  </a:outerShdw>
                </a:effectLst>
                <a:latin typeface="楷体_GB2312" pitchFamily="49" charset="-122"/>
                <a:ea typeface="楷体_GB2312" pitchFamily="49" charset="-122"/>
              </a:rPr>
              <a:t>83.6%</a:t>
            </a:r>
            <a:r>
              <a:rPr lang="zh-CN" altLang="en-US" sz="2800" b="1" dirty="0">
                <a:effectLst>
                  <a:outerShdw blurRad="38100" dist="38100" dir="2700000">
                    <a:srgbClr val="FFFFFF"/>
                  </a:outerShdw>
                </a:effectLst>
                <a:latin typeface="楷体_GB2312" pitchFamily="49" charset="-122"/>
                <a:ea typeface="楷体_GB2312" pitchFamily="49" charset="-122"/>
              </a:rPr>
              <a:t>的柑桔以浓缩果汁的形式出口，创汇</a:t>
            </a:r>
            <a:r>
              <a:rPr lang="en-US" altLang="zh-CN" sz="2800" b="1" dirty="0">
                <a:effectLst>
                  <a:outerShdw blurRad="38100" dist="38100" dir="2700000">
                    <a:srgbClr val="FFFFFF"/>
                  </a:outerShdw>
                </a:effectLst>
                <a:latin typeface="楷体_GB2312" pitchFamily="49" charset="-122"/>
                <a:ea typeface="楷体_GB2312" pitchFamily="49" charset="-122"/>
              </a:rPr>
              <a:t>15</a:t>
            </a:r>
            <a:r>
              <a:rPr lang="zh-CN" altLang="en-US" sz="2800" b="1" dirty="0">
                <a:effectLst>
                  <a:outerShdw blurRad="38100" dist="38100" dir="2700000">
                    <a:srgbClr val="FFFFFF"/>
                  </a:outerShdw>
                </a:effectLst>
                <a:latin typeface="楷体_GB2312" pitchFamily="49" charset="-122"/>
                <a:ea typeface="楷体_GB2312" pitchFamily="49" charset="-122"/>
              </a:rPr>
              <a:t>亿美元。巴西的牛肉生产量居世界第四位，其出口量居世界第五位。全国可耕地面积达</a:t>
            </a:r>
            <a:r>
              <a:rPr lang="en-US" altLang="zh-CN" sz="2800" b="1" dirty="0">
                <a:effectLst>
                  <a:outerShdw blurRad="38100" dist="38100" dir="2700000">
                    <a:srgbClr val="FFFFFF"/>
                  </a:outerShdw>
                </a:effectLst>
                <a:latin typeface="楷体_GB2312" pitchFamily="49" charset="-122"/>
                <a:ea typeface="楷体_GB2312" pitchFamily="49" charset="-122"/>
              </a:rPr>
              <a:t>2.6</a:t>
            </a:r>
            <a:r>
              <a:rPr lang="zh-CN" altLang="en-US" sz="2800" b="1" dirty="0">
                <a:effectLst>
                  <a:outerShdw blurRad="38100" dist="38100" dir="2700000">
                    <a:srgbClr val="FFFFFF"/>
                  </a:outerShdw>
                </a:effectLst>
                <a:latin typeface="楷体_GB2312" pitchFamily="49" charset="-122"/>
                <a:ea typeface="楷体_GB2312" pitchFamily="49" charset="-122"/>
              </a:rPr>
              <a:t>亿公顷，人均可耕地面积</a:t>
            </a:r>
            <a:r>
              <a:rPr lang="en-US" altLang="zh-CN" sz="2800" b="1" dirty="0">
                <a:effectLst>
                  <a:outerShdw blurRad="38100" dist="38100" dir="2700000">
                    <a:srgbClr val="FFFFFF"/>
                  </a:outerShdw>
                </a:effectLst>
                <a:latin typeface="楷体_GB2312" pitchFamily="49" charset="-122"/>
                <a:ea typeface="楷体_GB2312" pitchFamily="49" charset="-122"/>
              </a:rPr>
              <a:t>2</a:t>
            </a:r>
            <a:r>
              <a:rPr lang="zh-CN" altLang="en-US" sz="2800" b="1" dirty="0">
                <a:effectLst>
                  <a:outerShdw blurRad="38100" dist="38100" dir="2700000">
                    <a:srgbClr val="FFFFFF"/>
                  </a:outerShdw>
                </a:effectLst>
                <a:latin typeface="楷体_GB2312" pitchFamily="49" charset="-122"/>
                <a:ea typeface="楷体_GB2312" pitchFamily="49" charset="-122"/>
              </a:rPr>
              <a:t>公顷；森林覆盖率占国土面积的</a:t>
            </a:r>
            <a:r>
              <a:rPr lang="en-US" altLang="zh-CN" sz="2800" b="1" dirty="0">
                <a:effectLst>
                  <a:outerShdw blurRad="38100" dist="38100" dir="2700000">
                    <a:srgbClr val="FFFFFF"/>
                  </a:outerShdw>
                </a:effectLst>
                <a:latin typeface="楷体_GB2312" pitchFamily="49" charset="-122"/>
                <a:ea typeface="楷体_GB2312" pitchFamily="49" charset="-122"/>
              </a:rPr>
              <a:t>52.2%, </a:t>
            </a:r>
            <a:r>
              <a:rPr lang="zh-CN" altLang="en-US" sz="2800" b="1" dirty="0">
                <a:effectLst>
                  <a:outerShdw blurRad="38100" dist="38100" dir="2700000">
                    <a:srgbClr val="FFFFFF"/>
                  </a:outerShdw>
                </a:effectLst>
                <a:latin typeface="楷体_GB2312" pitchFamily="49" charset="-122"/>
                <a:ea typeface="楷体_GB2312" pitchFamily="49" charset="-122"/>
              </a:rPr>
              <a:t>居世界第四位。巴西还大力发展马、羊、猪以及家禽的饲养，牛 奶、蛋、皮革、毛皮的产量可观。 </a:t>
            </a:r>
          </a:p>
        </p:txBody>
      </p:sp>
      <p:sp>
        <p:nvSpPr>
          <p:cNvPr id="281605" name="矩形 281604"/>
          <p:cNvSpPr/>
          <p:nvPr/>
        </p:nvSpPr>
        <p:spPr>
          <a:xfrm>
            <a:off x="5519738" y="1196975"/>
            <a:ext cx="81915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9525" cap="flat" cmpd="sng">
                  <a:solidFill>
                    <a:srgbClr val="CC99FF"/>
                  </a:solidFill>
                  <a:prstDash val="solid"/>
                  <a:headEnd type="none" w="med" len="med"/>
                  <a:tailEnd type="none" w="med" len="med"/>
                </a:ln>
                <a:gradFill rotWithShape="0">
                  <a:gsLst>
                    <a:gs pos="0">
                      <a:srgbClr val="6600CC"/>
                    </a:gs>
                    <a:gs pos="100000">
                      <a:srgbClr val="CC00CC"/>
                    </a:gs>
                  </a:gsLst>
                  <a:lin ang="5400000" scaled="1"/>
                  <a:tileRect/>
                </a:gradFill>
                <a:effectLst>
                  <a:outerShdw dist="53882" dir="2699999" algn="ctr" rotWithShape="0">
                    <a:srgbClr val="9999FF">
                      <a:alpha val="80000"/>
                    </a:srgbClr>
                  </a:outerShdw>
                </a:effectLst>
                <a:latin typeface="宋体" panose="02010600030101010101" pitchFamily="2" charset="-122"/>
                <a:ea typeface="宋体" panose="02010600030101010101" pitchFamily="2" charset="-122"/>
              </a:rPr>
              <a:t>阅读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1604"/>
                                        </p:tgtEl>
                                        <p:attrNameLst>
                                          <p:attrName>style.visibility</p:attrName>
                                        </p:attrNameLst>
                                      </p:cBhvr>
                                      <p:to>
                                        <p:strVal val="visible"/>
                                      </p:to>
                                    </p:set>
                                    <p:anim calcmode="lin" valueType="num">
                                      <p:cBhvr additive="base">
                                        <p:cTn id="7" dur="500" fill="hold"/>
                                        <p:tgtEl>
                                          <p:spTgt spid="281604"/>
                                        </p:tgtEl>
                                        <p:attrNameLst>
                                          <p:attrName>ppt_x</p:attrName>
                                        </p:attrNameLst>
                                      </p:cBhvr>
                                      <p:tavLst>
                                        <p:tav tm="0">
                                          <p:val>
                                            <p:strVal val="#ppt_x"/>
                                          </p:val>
                                        </p:tav>
                                        <p:tav tm="100000">
                                          <p:val>
                                            <p:strVal val="#ppt_x"/>
                                          </p:val>
                                        </p:tav>
                                      </p:tavLst>
                                    </p:anim>
                                    <p:anim calcmode="lin" valueType="num">
                                      <p:cBhvr additive="base">
                                        <p:cTn id="8" dur="500" fill="hold"/>
                                        <p:tgtEl>
                                          <p:spTgt spid="281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320" name="矩形 262319" descr="13152737394e657c0bb68a3"/>
          <p:cNvSpPr/>
          <p:nvPr/>
        </p:nvSpPr>
        <p:spPr>
          <a:xfrm>
            <a:off x="1524000" y="692150"/>
            <a:ext cx="9144000" cy="6165850"/>
          </a:xfrm>
          <a:prstGeom prst="rect">
            <a:avLst/>
          </a:prstGeom>
          <a:blipFill rotWithShape="1">
            <a:blip r:embed="rId2">
              <a:alphaModFix amt="23000"/>
            </a:blip>
            <a:stretch>
              <a:fillRect/>
            </a:stretch>
          </a:blipFill>
          <a:ln w="9525">
            <a:noFill/>
          </a:ln>
        </p:spPr>
        <p:txBody>
          <a:bodyPr/>
          <a:lstStyle/>
          <a:p>
            <a:endParaRPr lang="zh-CN" altLang="en-US"/>
          </a:p>
        </p:txBody>
      </p:sp>
      <p:sp>
        <p:nvSpPr>
          <p:cNvPr id="262150" name="文本框 262149"/>
          <p:cNvSpPr txBox="1"/>
          <p:nvPr/>
        </p:nvSpPr>
        <p:spPr>
          <a:xfrm>
            <a:off x="2279650" y="1052513"/>
            <a:ext cx="4465638" cy="583565"/>
          </a:xfrm>
          <a:prstGeom prst="rect">
            <a:avLst/>
          </a:prstGeom>
          <a:noFill/>
          <a:ln w="9525">
            <a:noFill/>
          </a:ln>
        </p:spPr>
        <p:txBody>
          <a:bodyPr>
            <a:spAutoFit/>
          </a:bodyPr>
          <a:lstStyle/>
          <a:p>
            <a:r>
              <a:rPr lang="zh-CN" altLang="en-US" sz="3200" dirty="0">
                <a:solidFill>
                  <a:srgbClr val="FF0000"/>
                </a:solidFill>
                <a:latin typeface="Times New Roman" panose="02020603050405020304" pitchFamily="18" charset="0"/>
                <a:ea typeface="黑体" panose="02010609060101010101" pitchFamily="2" charset="-122"/>
              </a:rPr>
              <a:t>三、人口与城市</a:t>
            </a:r>
            <a:endParaRPr lang="zh-CN" altLang="en-US" sz="3200">
              <a:solidFill>
                <a:srgbClr val="FF0000"/>
              </a:solidFill>
              <a:latin typeface="Times New Roman" panose="02020603050405020304" pitchFamily="18" charset="0"/>
              <a:ea typeface="黑体" panose="02010609060101010101" pitchFamily="2" charset="-122"/>
            </a:endParaRPr>
          </a:p>
        </p:txBody>
      </p:sp>
      <p:graphicFrame>
        <p:nvGraphicFramePr>
          <p:cNvPr id="262317" name="表格 262316"/>
          <p:cNvGraphicFramePr/>
          <p:nvPr/>
        </p:nvGraphicFramePr>
        <p:xfrm>
          <a:off x="1847850" y="3805238"/>
          <a:ext cx="8569325" cy="1102360"/>
        </p:xfrm>
        <a:graphic>
          <a:graphicData uri="http://schemas.openxmlformats.org/drawingml/2006/table">
            <a:tbl>
              <a:tblPr/>
              <a:tblGrid>
                <a:gridCol w="1014730">
                  <a:extLst>
                    <a:ext uri="{9D8B030D-6E8A-4147-A177-3AD203B41FA5}">
                      <a16:colId xmlns:a16="http://schemas.microsoft.com/office/drawing/2014/main" val="20000"/>
                    </a:ext>
                  </a:extLst>
                </a:gridCol>
                <a:gridCol w="62865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30555">
                  <a:extLst>
                    <a:ext uri="{9D8B030D-6E8A-4147-A177-3AD203B41FA5}">
                      <a16:colId xmlns:a16="http://schemas.microsoft.com/office/drawing/2014/main" val="20005"/>
                    </a:ext>
                  </a:extLst>
                </a:gridCol>
                <a:gridCol w="631825">
                  <a:extLst>
                    <a:ext uri="{9D8B030D-6E8A-4147-A177-3AD203B41FA5}">
                      <a16:colId xmlns:a16="http://schemas.microsoft.com/office/drawing/2014/main" val="20006"/>
                    </a:ext>
                  </a:extLst>
                </a:gridCol>
                <a:gridCol w="626745">
                  <a:extLst>
                    <a:ext uri="{9D8B030D-6E8A-4147-A177-3AD203B41FA5}">
                      <a16:colId xmlns:a16="http://schemas.microsoft.com/office/drawing/2014/main" val="20007"/>
                    </a:ext>
                  </a:extLst>
                </a:gridCol>
                <a:gridCol w="631825">
                  <a:extLst>
                    <a:ext uri="{9D8B030D-6E8A-4147-A177-3AD203B41FA5}">
                      <a16:colId xmlns:a16="http://schemas.microsoft.com/office/drawing/2014/main" val="20008"/>
                    </a:ext>
                  </a:extLst>
                </a:gridCol>
                <a:gridCol w="628650">
                  <a:extLst>
                    <a:ext uri="{9D8B030D-6E8A-4147-A177-3AD203B41FA5}">
                      <a16:colId xmlns:a16="http://schemas.microsoft.com/office/drawing/2014/main" val="20009"/>
                    </a:ext>
                  </a:extLst>
                </a:gridCol>
                <a:gridCol w="627380">
                  <a:extLst>
                    <a:ext uri="{9D8B030D-6E8A-4147-A177-3AD203B41FA5}">
                      <a16:colId xmlns:a16="http://schemas.microsoft.com/office/drawing/2014/main" val="20010"/>
                    </a:ext>
                  </a:extLst>
                </a:gridCol>
                <a:gridCol w="628650">
                  <a:extLst>
                    <a:ext uri="{9D8B030D-6E8A-4147-A177-3AD203B41FA5}">
                      <a16:colId xmlns:a16="http://schemas.microsoft.com/office/drawing/2014/main" val="20011"/>
                    </a:ext>
                  </a:extLst>
                </a:gridCol>
                <a:gridCol w="633095">
                  <a:extLst>
                    <a:ext uri="{9D8B030D-6E8A-4147-A177-3AD203B41FA5}">
                      <a16:colId xmlns:a16="http://schemas.microsoft.com/office/drawing/2014/main" val="20012"/>
                    </a:ext>
                  </a:extLst>
                </a:gridCol>
              </a:tblGrid>
              <a:tr h="70358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endParaRPr lang="en-US" altLang="zh-CN" sz="2000" b="1" dirty="0">
                        <a:latin typeface="Times New Roman" panose="02020603050405020304" pitchFamily="18" charset="0"/>
                        <a:ea typeface="楷体_GB2312" pitchFamily="49" charset="-122"/>
                      </a:endParaRPr>
                    </a:p>
                    <a:p>
                      <a:pPr marL="0" lvl="0" indent="0" algn="ctr" eaLnBrk="0" hangingPunct="0">
                        <a:spcBef>
                          <a:spcPct val="0"/>
                        </a:spcBef>
                        <a:buNone/>
                      </a:pPr>
                      <a:r>
                        <a:rPr lang="zh-CN" altLang="en-US" sz="2000" b="1" dirty="0">
                          <a:latin typeface="Times New Roman" panose="02020603050405020304" pitchFamily="18" charset="0"/>
                          <a:ea typeface="楷体_GB2312" pitchFamily="49" charset="-122"/>
                        </a:rPr>
                        <a:t>国家</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巴西</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哥伦比亚</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阿根廷</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秘鲁</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委内瑞拉</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智利</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厄瓜多尔</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玻利维亚</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巴拉圭</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乌拉圭</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圭亚那</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苏里南</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0"/>
                  </a:ext>
                </a:extLst>
              </a:tr>
              <a:tr h="39878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000" b="1" dirty="0">
                          <a:latin typeface="Times New Roman" panose="02020603050405020304" pitchFamily="18" charset="0"/>
                          <a:ea typeface="楷体_GB2312" pitchFamily="49" charset="-122"/>
                        </a:rPr>
                        <a:t>人口</a:t>
                      </a:r>
                      <a:endParaRPr lang="zh-CN" altLang="en-US" sz="2000" b="1" dirty="0">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198.7</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45.6</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40.9</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29.5</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26.8</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16.6</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14.6</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9.8</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7.0</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3.5</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0.77</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b="1">
                          <a:latin typeface="Times New Roman" panose="02020603050405020304" pitchFamily="18" charset="0"/>
                          <a:ea typeface="楷体_GB2312" pitchFamily="49" charset="-122"/>
                        </a:rPr>
                        <a:t>0.48</a:t>
                      </a:r>
                      <a:endParaRPr lang="zh-CN" altLang="en-US" sz="2000" b="1">
                        <a:latin typeface="Times New Roman" panose="02020603050405020304" pitchFamily="18" charset="0"/>
                        <a:ea typeface="Times New Roman" panose="02020603050405020304" pitchFamily="18" charset="0"/>
                      </a:endParaRPr>
                    </a:p>
                  </a:txBody>
                  <a:tcPr marL="18000" marR="18000" marT="46800" marB="468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1"/>
                  </a:ext>
                </a:extLst>
              </a:tr>
            </a:tbl>
          </a:graphicData>
        </a:graphic>
      </p:graphicFrame>
      <p:sp>
        <p:nvSpPr>
          <p:cNvPr id="262315" name="矩形 262314"/>
          <p:cNvSpPr/>
          <p:nvPr/>
        </p:nvSpPr>
        <p:spPr>
          <a:xfrm>
            <a:off x="1749425" y="2708275"/>
            <a:ext cx="8378825" cy="1014730"/>
          </a:xfrm>
          <a:prstGeom prst="rect">
            <a:avLst/>
          </a:prstGeom>
          <a:noFill/>
          <a:ln w="9525">
            <a:noFill/>
          </a:ln>
        </p:spPr>
        <p:txBody>
          <a:bodyPr wrap="square">
            <a:spAutoFit/>
          </a:bodyPr>
          <a:lstStyle/>
          <a:p>
            <a:pPr>
              <a:lnSpc>
                <a:spcPct val="125000"/>
              </a:lnSpc>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阅读南美洲各国的人口总数（单位：百万人，</a:t>
            </a:r>
            <a:r>
              <a:rPr lang="en-US" altLang="zh-CN" sz="2400" b="1" dirty="0">
                <a:latin typeface="楷体_GB2312" pitchFamily="49" charset="-122"/>
                <a:ea typeface="楷体_GB2312" pitchFamily="49" charset="-122"/>
              </a:rPr>
              <a:t>2011</a:t>
            </a:r>
            <a:r>
              <a:rPr lang="zh-CN" altLang="en-US" sz="2400" b="1" dirty="0">
                <a:latin typeface="楷体_GB2312" pitchFamily="49" charset="-122"/>
                <a:ea typeface="楷体_GB2312" pitchFamily="49" charset="-122"/>
              </a:rPr>
              <a:t>年）状况表，归纳巴西的人口数量特征。</a:t>
            </a:r>
          </a:p>
        </p:txBody>
      </p:sp>
      <p:sp>
        <p:nvSpPr>
          <p:cNvPr id="262318" name="矩形 262317"/>
          <p:cNvSpPr/>
          <p:nvPr/>
        </p:nvSpPr>
        <p:spPr>
          <a:xfrm>
            <a:off x="1847533" y="2151698"/>
            <a:ext cx="81915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62319" name="矩形 262318"/>
          <p:cNvSpPr/>
          <p:nvPr/>
        </p:nvSpPr>
        <p:spPr>
          <a:xfrm>
            <a:off x="1678940" y="5434648"/>
            <a:ext cx="8906510" cy="460375"/>
          </a:xfrm>
          <a:prstGeom prst="rect">
            <a:avLst/>
          </a:prstGeom>
          <a:solidFill>
            <a:srgbClr val="FFCCFF"/>
          </a:solidFill>
          <a:ln w="9525">
            <a:noFill/>
          </a:ln>
        </p:spPr>
        <p:txBody>
          <a:bodyPr wrap="none" anchor="t">
            <a:spAutoFit/>
          </a:bodyPr>
          <a:lstStyle/>
          <a:p>
            <a:r>
              <a:rPr lang="zh-CN" altLang="en-US" sz="2400" b="1" dirty="0">
                <a:solidFill>
                  <a:schemeClr val="accent2"/>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巴西人口总数超过</a:t>
            </a:r>
            <a:r>
              <a:rPr lang="en-US" altLang="zh-CN" sz="2400" b="1" dirty="0">
                <a:solidFill>
                  <a:schemeClr val="accent2"/>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a:t>
            </a:r>
            <a:r>
              <a:rPr lang="zh-CN" altLang="en-US" sz="2400" b="1" dirty="0">
                <a:solidFill>
                  <a:schemeClr val="accent2"/>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亿，居世界前列，是南美洲人口最多的国家。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2317"/>
                                        </p:tgtEl>
                                        <p:attrNameLst>
                                          <p:attrName>style.visibility</p:attrName>
                                        </p:attrNameLst>
                                      </p:cBhvr>
                                      <p:to>
                                        <p:strVal val="visible"/>
                                      </p:to>
                                    </p:set>
                                    <p:animEffect transition="in" filter="blinds(horizontal)">
                                      <p:cBhvr>
                                        <p:cTn id="7" dur="500"/>
                                        <p:tgtEl>
                                          <p:spTgt spid="2623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2315"/>
                                        </p:tgtEl>
                                        <p:attrNameLst>
                                          <p:attrName>style.visibility</p:attrName>
                                        </p:attrNameLst>
                                      </p:cBhvr>
                                      <p:to>
                                        <p:strVal val="visible"/>
                                      </p:to>
                                    </p:set>
                                    <p:animEffect transition="in" filter="blinds(horizontal)">
                                      <p:cBhvr>
                                        <p:cTn id="10" dur="500"/>
                                        <p:tgtEl>
                                          <p:spTgt spid="262315"/>
                                        </p:tgtEl>
                                      </p:cBhvr>
                                    </p:animEffect>
                                  </p:childTnLst>
                                </p:cTn>
                              </p:par>
                              <p:par>
                                <p:cTn id="11" presetID="3" presetClass="entr" presetSubtype="10" fill="hold" nodeType="withEffect">
                                  <p:stCondLst>
                                    <p:cond delay="0"/>
                                  </p:stCondLst>
                                  <p:childTnLst>
                                    <p:set>
                                      <p:cBhvr>
                                        <p:cTn id="12" dur="1" fill="hold">
                                          <p:stCondLst>
                                            <p:cond delay="0"/>
                                          </p:stCondLst>
                                        </p:cTn>
                                        <p:tgtEl>
                                          <p:spTgt spid="262318"/>
                                        </p:tgtEl>
                                        <p:attrNameLst>
                                          <p:attrName>style.visibility</p:attrName>
                                        </p:attrNameLst>
                                      </p:cBhvr>
                                      <p:to>
                                        <p:strVal val="visible"/>
                                      </p:to>
                                    </p:set>
                                    <p:animEffect transition="in" filter="blinds(horizontal)">
                                      <p:cBhvr>
                                        <p:cTn id="13" dur="500"/>
                                        <p:tgtEl>
                                          <p:spTgt spid="2623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62319"/>
                                        </p:tgtEl>
                                        <p:attrNameLst>
                                          <p:attrName>style.visibility</p:attrName>
                                        </p:attrNameLst>
                                      </p:cBhvr>
                                      <p:to>
                                        <p:strVal val="visible"/>
                                      </p:to>
                                    </p:set>
                                    <p:anim calcmode="lin" valueType="num">
                                      <p:cBhvr additive="base">
                                        <p:cTn id="18" dur="500" fill="hold"/>
                                        <p:tgtEl>
                                          <p:spTgt spid="262319"/>
                                        </p:tgtEl>
                                        <p:attrNameLst>
                                          <p:attrName>ppt_x</p:attrName>
                                        </p:attrNameLst>
                                      </p:cBhvr>
                                      <p:tavLst>
                                        <p:tav tm="0">
                                          <p:val>
                                            <p:strVal val="#ppt_x"/>
                                          </p:val>
                                        </p:tav>
                                        <p:tav tm="100000">
                                          <p:val>
                                            <p:strVal val="#ppt_x"/>
                                          </p:val>
                                        </p:tav>
                                      </p:tavLst>
                                    </p:anim>
                                    <p:anim calcmode="lin" valueType="num">
                                      <p:cBhvr additive="base">
                                        <p:cTn id="19" dur="500" fill="hold"/>
                                        <p:tgtEl>
                                          <p:spTgt spid="262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315" grpId="0"/>
      <p:bldP spid="262319"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3" name="矩形 263172"/>
          <p:cNvSpPr/>
          <p:nvPr/>
        </p:nvSpPr>
        <p:spPr>
          <a:xfrm>
            <a:off x="6076950" y="1858010"/>
            <a:ext cx="5494020" cy="2399665"/>
          </a:xfrm>
          <a:prstGeom prst="rect">
            <a:avLst/>
          </a:prstGeom>
          <a:solidFill>
            <a:srgbClr val="FFFF99"/>
          </a:solidFill>
          <a:ln w="9525" cap="flat" cmpd="sng">
            <a:solidFill>
              <a:schemeClr val="accent2"/>
            </a:solidFill>
            <a:prstDash val="solid"/>
            <a:miter/>
            <a:headEnd type="none" w="med" len="med"/>
            <a:tailEnd type="none" w="med" len="med"/>
          </a:ln>
        </p:spPr>
        <p:txBody>
          <a:bodyPr wrap="square">
            <a:spAutoFit/>
          </a:bodyPr>
          <a:lstStyle/>
          <a:p>
            <a:pPr>
              <a:lnSpc>
                <a:spcPct val="125000"/>
              </a:lnSpc>
            </a:pPr>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目前巴西的城市总人口超过</a:t>
            </a:r>
            <a:r>
              <a:rPr lang="en-US" altLang="zh-CN" sz="2400" dirty="0">
                <a:latin typeface="Times New Roman" panose="02020603050405020304" pitchFamily="18" charset="0"/>
                <a:ea typeface="楷体_GB2312" pitchFamily="49" charset="-122"/>
              </a:rPr>
              <a:t>1.6</a:t>
            </a:r>
            <a:r>
              <a:rPr lang="zh-CN" altLang="en-US" sz="2400" dirty="0">
                <a:latin typeface="Times New Roman" panose="02020603050405020304" pitchFamily="18" charset="0"/>
                <a:ea typeface="楷体_GB2312" pitchFamily="49" charset="-122"/>
              </a:rPr>
              <a:t>亿人。圣保罗是巴西人口最多的城市，达</a:t>
            </a:r>
            <a:r>
              <a:rPr lang="en-US" altLang="zh-CN" sz="2400" dirty="0">
                <a:latin typeface="Times New Roman" panose="02020603050405020304" pitchFamily="18" charset="0"/>
                <a:ea typeface="楷体_GB2312" pitchFamily="49" charset="-122"/>
              </a:rPr>
              <a:t>1099</a:t>
            </a:r>
            <a:r>
              <a:rPr lang="zh-CN" altLang="en-US" sz="2400" dirty="0">
                <a:latin typeface="Times New Roman" panose="02020603050405020304" pitchFamily="18" charset="0"/>
                <a:ea typeface="楷体_GB2312" pitchFamily="49" charset="-122"/>
              </a:rPr>
              <a:t>万；里约热内卢、萨尔瓦多、巴西利亚、福塔莱萨、贝洛奥利藏特的人口分别为</a:t>
            </a:r>
            <a:r>
              <a:rPr lang="en-US" altLang="zh-CN" sz="2400" dirty="0">
                <a:latin typeface="Times New Roman" panose="02020603050405020304" pitchFamily="18" charset="0"/>
                <a:ea typeface="楷体_GB2312" pitchFamily="49" charset="-122"/>
              </a:rPr>
              <a:t>616</a:t>
            </a:r>
            <a:r>
              <a:rPr lang="zh-CN" altLang="en-US" sz="2400" dirty="0">
                <a:latin typeface="Times New Roman" panose="02020603050405020304" pitchFamily="18" charset="0"/>
                <a:ea typeface="楷体_GB2312" pitchFamily="49" charset="-122"/>
              </a:rPr>
              <a:t>万、</a:t>
            </a:r>
            <a:r>
              <a:rPr lang="en-US" altLang="zh-CN" sz="2400" dirty="0">
                <a:latin typeface="Times New Roman" panose="02020603050405020304" pitchFamily="18" charset="0"/>
                <a:ea typeface="楷体_GB2312" pitchFamily="49" charset="-122"/>
              </a:rPr>
              <a:t>295</a:t>
            </a:r>
            <a:r>
              <a:rPr lang="zh-CN" altLang="en-US" sz="2400" dirty="0">
                <a:latin typeface="Times New Roman" panose="02020603050405020304" pitchFamily="18" charset="0"/>
                <a:ea typeface="楷体_GB2312" pitchFamily="49" charset="-122"/>
              </a:rPr>
              <a:t>万、</a:t>
            </a:r>
            <a:r>
              <a:rPr lang="en-US" altLang="zh-CN" sz="2400" dirty="0">
                <a:latin typeface="Times New Roman" panose="02020603050405020304" pitchFamily="18" charset="0"/>
                <a:ea typeface="楷体_GB2312" pitchFamily="49" charset="-122"/>
              </a:rPr>
              <a:t>256</a:t>
            </a:r>
            <a:r>
              <a:rPr lang="zh-CN" altLang="en-US" sz="2400" dirty="0">
                <a:latin typeface="Times New Roman" panose="02020603050405020304" pitchFamily="18" charset="0"/>
                <a:ea typeface="楷体_GB2312" pitchFamily="49" charset="-122"/>
              </a:rPr>
              <a:t>万、</a:t>
            </a:r>
            <a:r>
              <a:rPr lang="en-US" altLang="zh-CN" sz="2400" dirty="0">
                <a:latin typeface="Times New Roman" panose="02020603050405020304" pitchFamily="18" charset="0"/>
                <a:ea typeface="楷体_GB2312" pitchFamily="49" charset="-122"/>
              </a:rPr>
              <a:t>247</a:t>
            </a:r>
            <a:r>
              <a:rPr lang="zh-CN" altLang="en-US" sz="2400" dirty="0">
                <a:latin typeface="Times New Roman" panose="02020603050405020304" pitchFamily="18" charset="0"/>
                <a:ea typeface="楷体_GB2312" pitchFamily="49" charset="-122"/>
              </a:rPr>
              <a:t>万、</a:t>
            </a:r>
            <a:r>
              <a:rPr lang="en-US" altLang="zh-CN" sz="2400" dirty="0">
                <a:latin typeface="Times New Roman" panose="02020603050405020304" pitchFamily="18" charset="0"/>
                <a:ea typeface="楷体_GB2312" pitchFamily="49" charset="-122"/>
              </a:rPr>
              <a:t>243</a:t>
            </a:r>
            <a:r>
              <a:rPr lang="zh-CN" altLang="en-US" sz="2400" dirty="0">
                <a:latin typeface="Times New Roman" panose="02020603050405020304" pitchFamily="18" charset="0"/>
                <a:ea typeface="楷体_GB2312" pitchFamily="49" charset="-122"/>
              </a:rPr>
              <a:t>万。 </a:t>
            </a:r>
          </a:p>
        </p:txBody>
      </p:sp>
      <p:sp>
        <p:nvSpPr>
          <p:cNvPr id="263174" name="文本框 263173"/>
          <p:cNvSpPr txBox="1"/>
          <p:nvPr/>
        </p:nvSpPr>
        <p:spPr>
          <a:xfrm>
            <a:off x="2675255" y="200660"/>
            <a:ext cx="6840538" cy="368300"/>
          </a:xfrm>
          <a:prstGeom prst="rect">
            <a:avLst/>
          </a:prstGeom>
          <a:noFill/>
          <a:ln w="9525">
            <a:noFill/>
          </a:ln>
        </p:spPr>
        <p:txBody>
          <a:bodyPr>
            <a:spAutoFit/>
          </a:bodyPr>
          <a:lstStyle/>
          <a:p>
            <a:pPr>
              <a:spcBef>
                <a:spcPct val="50000"/>
              </a:spcBef>
            </a:pPr>
            <a:r>
              <a:rPr lang="zh-CN" altLang="en-US" dirty="0">
                <a:latin typeface="Arial" panose="020B0604020202020204" pitchFamily="34" charset="0"/>
              </a:rPr>
              <a:t>读图并阅读下列材料，归纳巴西人口的分布特征。</a:t>
            </a:r>
          </a:p>
        </p:txBody>
      </p:sp>
      <p:sp>
        <p:nvSpPr>
          <p:cNvPr id="263175" name="矩形 263174"/>
          <p:cNvSpPr/>
          <p:nvPr/>
        </p:nvSpPr>
        <p:spPr>
          <a:xfrm>
            <a:off x="1173163" y="159385"/>
            <a:ext cx="81915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63177" name="文本框 263176"/>
          <p:cNvSpPr txBox="1"/>
          <p:nvPr/>
        </p:nvSpPr>
        <p:spPr>
          <a:xfrm>
            <a:off x="2421573" y="5781993"/>
            <a:ext cx="7991475" cy="1014730"/>
          </a:xfrm>
          <a:prstGeom prst="rect">
            <a:avLst/>
          </a:prstGeom>
          <a:solidFill>
            <a:srgbClr val="CCCCFF"/>
          </a:solidFill>
          <a:ln w="9525">
            <a:noFill/>
          </a:ln>
        </p:spPr>
        <p:txBody>
          <a:bodyPr>
            <a:spAutoFit/>
          </a:bodyPr>
          <a:lstStyle/>
          <a:p>
            <a:pPr>
              <a:lnSpc>
                <a:spcPct val="125000"/>
              </a:lnSpc>
            </a:pPr>
            <a:r>
              <a:rPr lang="en-US" altLang="zh-CN" sz="2400" b="1" dirty="0">
                <a:solidFill>
                  <a:srgbClr val="FF0000"/>
                </a:solidFill>
                <a:latin typeface="Times New Roman" panose="02020603050405020304" pitchFamily="18" charset="0"/>
                <a:ea typeface="黑体" panose="02010609060101010101" pitchFamily="2" charset="-122"/>
              </a:rPr>
              <a:t>    </a:t>
            </a:r>
            <a:r>
              <a:rPr lang="zh-CN" altLang="en-US" sz="2400" b="1" dirty="0">
                <a:solidFill>
                  <a:srgbClr val="FF0000"/>
                </a:solidFill>
                <a:latin typeface="Times New Roman" panose="02020603050405020304" pitchFamily="18" charset="0"/>
                <a:ea typeface="黑体" panose="02010609060101010101" pitchFamily="2" charset="-122"/>
              </a:rPr>
              <a:t>巴西人口主要居住在东部沿海地带，其中东南部人口最为稠密。巴西人口主要居住在城市，城市化水平很高。 </a:t>
            </a:r>
          </a:p>
        </p:txBody>
      </p:sp>
      <p:pic>
        <p:nvPicPr>
          <p:cNvPr id="263178" name="图片 263177" descr="8-59"/>
          <p:cNvPicPr>
            <a:picLocks noChangeAspect="1"/>
          </p:cNvPicPr>
          <p:nvPr/>
        </p:nvPicPr>
        <p:blipFill>
          <a:blip r:embed="rId2"/>
          <a:stretch>
            <a:fillRect/>
          </a:stretch>
        </p:blipFill>
        <p:spPr>
          <a:xfrm>
            <a:off x="958215" y="857250"/>
            <a:ext cx="4548505" cy="47529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63175"/>
                                        </p:tgtEl>
                                        <p:attrNameLst>
                                          <p:attrName>style.visibility</p:attrName>
                                        </p:attrNameLst>
                                      </p:cBhvr>
                                      <p:to>
                                        <p:strVal val="visible"/>
                                      </p:to>
                                    </p:set>
                                    <p:animEffect transition="in" filter="blinds(horizontal)">
                                      <p:cBhvr>
                                        <p:cTn id="7" dur="500"/>
                                        <p:tgtEl>
                                          <p:spTgt spid="263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4311" name="表格 264310"/>
          <p:cNvGraphicFramePr/>
          <p:nvPr/>
        </p:nvGraphicFramePr>
        <p:xfrm>
          <a:off x="2078038" y="4652963"/>
          <a:ext cx="8135620" cy="914400"/>
        </p:xfrm>
        <a:graphic>
          <a:graphicData uri="http://schemas.openxmlformats.org/drawingml/2006/table">
            <a:tbl>
              <a:tblPr/>
              <a:tblGrid>
                <a:gridCol w="1440180">
                  <a:extLst>
                    <a:ext uri="{9D8B030D-6E8A-4147-A177-3AD203B41FA5}">
                      <a16:colId xmlns:a16="http://schemas.microsoft.com/office/drawing/2014/main" val="20000"/>
                    </a:ext>
                  </a:extLst>
                </a:gridCol>
                <a:gridCol w="1560195">
                  <a:extLst>
                    <a:ext uri="{9D8B030D-6E8A-4147-A177-3AD203B41FA5}">
                      <a16:colId xmlns:a16="http://schemas.microsoft.com/office/drawing/2014/main" val="20001"/>
                    </a:ext>
                  </a:extLst>
                </a:gridCol>
                <a:gridCol w="2050415">
                  <a:extLst>
                    <a:ext uri="{9D8B030D-6E8A-4147-A177-3AD203B41FA5}">
                      <a16:colId xmlns:a16="http://schemas.microsoft.com/office/drawing/2014/main" val="20002"/>
                    </a:ext>
                  </a:extLst>
                </a:gridCol>
                <a:gridCol w="1527175">
                  <a:extLst>
                    <a:ext uri="{9D8B030D-6E8A-4147-A177-3AD203B41FA5}">
                      <a16:colId xmlns:a16="http://schemas.microsoft.com/office/drawing/2014/main" val="20003"/>
                    </a:ext>
                  </a:extLst>
                </a:gridCol>
                <a:gridCol w="1557655">
                  <a:extLst>
                    <a:ext uri="{9D8B030D-6E8A-4147-A177-3AD203B41FA5}">
                      <a16:colId xmlns:a16="http://schemas.microsoft.com/office/drawing/2014/main" val="20004"/>
                    </a:ext>
                  </a:extLst>
                </a:gridCol>
              </a:tblGrid>
              <a:tr h="45720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巴西人种</a:t>
                      </a: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白人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黑白混血人种</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黑人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其他人种</a:t>
                      </a: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b="1" dirty="0">
                          <a:latin typeface="楷体_GB2312" pitchFamily="49" charset="-122"/>
                          <a:ea typeface="楷体_GB2312" pitchFamily="49" charset="-122"/>
                        </a:rPr>
                        <a:t>所占比例</a:t>
                      </a:r>
                    </a:p>
                  </a:txBody>
                  <a:tcPr anchor="ctr">
                    <a:lnL w="28575"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54%</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40%</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5%</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b="1">
                          <a:latin typeface="楷体_GB2312" pitchFamily="49" charset="-122"/>
                          <a:ea typeface="楷体_GB2312" pitchFamily="49" charset="-122"/>
                        </a:rPr>
                        <a:t>1%</a:t>
                      </a:r>
                      <a:endParaRPr lang="zh-CN" altLang="en-US" sz="2400" b="1">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64270" name="矩形 264269"/>
          <p:cNvSpPr/>
          <p:nvPr/>
        </p:nvSpPr>
        <p:spPr>
          <a:xfrm>
            <a:off x="2351088" y="5851525"/>
            <a:ext cx="6304280" cy="460375"/>
          </a:xfrm>
          <a:prstGeom prst="rect">
            <a:avLst/>
          </a:prstGeom>
          <a:solidFill>
            <a:srgbClr val="CCCCFF"/>
          </a:solidFill>
          <a:ln w="9525">
            <a:noFill/>
          </a:ln>
        </p:spPr>
        <p:txBody>
          <a:bodyPr wrap="none" anchor="t">
            <a:spAutoFit/>
          </a:bodyPr>
          <a:lstStyle/>
          <a:p>
            <a:r>
              <a:rPr lang="zh-CN" altLang="en-US" sz="2400" b="1" dirty="0">
                <a:solidFill>
                  <a:srgbClr val="FF0000"/>
                </a:solidFill>
                <a:latin typeface="Arial" panose="020B0604020202020204" pitchFamily="34" charset="0"/>
                <a:ea typeface="黑体" panose="02010609060101010101" pitchFamily="2" charset="-122"/>
              </a:rPr>
              <a:t>巴西人种复杂，以白色人种和混血人种为主。</a:t>
            </a:r>
          </a:p>
        </p:txBody>
      </p:sp>
      <p:sp>
        <p:nvSpPr>
          <p:cNvPr id="264271" name="矩形 264270"/>
          <p:cNvSpPr/>
          <p:nvPr/>
        </p:nvSpPr>
        <p:spPr>
          <a:xfrm>
            <a:off x="2063750" y="3644900"/>
            <a:ext cx="8078788" cy="939800"/>
          </a:xfrm>
          <a:prstGeom prst="rect">
            <a:avLst/>
          </a:prstGeom>
          <a:noFill/>
          <a:ln w="9525">
            <a:noFill/>
          </a:ln>
        </p:spPr>
        <p:txBody>
          <a:bodyPr>
            <a:spAutoFit/>
          </a:bodyPr>
          <a:lstStyle/>
          <a:p>
            <a:pPr>
              <a:lnSpc>
                <a:spcPct val="115000"/>
              </a:lnSpc>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阅读巴西各类人种占总人口的比例状况表，归纳巴西的人种特征。</a:t>
            </a:r>
          </a:p>
        </p:txBody>
      </p:sp>
      <p:pic>
        <p:nvPicPr>
          <p:cNvPr id="264272" name="图片 264271" descr="卢拉"/>
          <p:cNvPicPr>
            <a:picLocks noChangeAspect="1"/>
          </p:cNvPicPr>
          <p:nvPr/>
        </p:nvPicPr>
        <p:blipFill>
          <a:blip r:embed="rId2"/>
          <a:stretch>
            <a:fillRect/>
          </a:stretch>
        </p:blipFill>
        <p:spPr>
          <a:xfrm>
            <a:off x="808990" y="539750"/>
            <a:ext cx="3337560" cy="2153285"/>
          </a:xfrm>
          <a:prstGeom prst="rect">
            <a:avLst/>
          </a:prstGeom>
          <a:noFill/>
          <a:ln w="9525">
            <a:noFill/>
          </a:ln>
        </p:spPr>
      </p:pic>
      <p:pic>
        <p:nvPicPr>
          <p:cNvPr id="264273" name="图片 264272" descr="巴西人"/>
          <p:cNvPicPr>
            <a:picLocks noChangeAspect="1"/>
          </p:cNvPicPr>
          <p:nvPr/>
        </p:nvPicPr>
        <p:blipFill>
          <a:blip r:embed="rId3"/>
          <a:srcRect l="3125" t="6747" r="3125" b="4578"/>
          <a:stretch>
            <a:fillRect/>
          </a:stretch>
        </p:blipFill>
        <p:spPr>
          <a:xfrm>
            <a:off x="8597265" y="539750"/>
            <a:ext cx="3331210" cy="2152650"/>
          </a:xfrm>
          <a:prstGeom prst="rect">
            <a:avLst/>
          </a:prstGeom>
          <a:noFill/>
          <a:ln w="9525">
            <a:noFill/>
          </a:ln>
        </p:spPr>
      </p:pic>
      <p:pic>
        <p:nvPicPr>
          <p:cNvPr id="244744" name="图片 244743" descr="巴西球迷0"/>
          <p:cNvPicPr>
            <a:picLocks noChangeAspect="1"/>
          </p:cNvPicPr>
          <p:nvPr/>
        </p:nvPicPr>
        <p:blipFill>
          <a:blip r:embed="rId4"/>
          <a:srcRect b="20155"/>
          <a:stretch>
            <a:fillRect/>
          </a:stretch>
        </p:blipFill>
        <p:spPr>
          <a:xfrm>
            <a:off x="4753610" y="539750"/>
            <a:ext cx="3131185" cy="215328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4311"/>
                                        </p:tgtEl>
                                        <p:attrNameLst>
                                          <p:attrName>style.visibility</p:attrName>
                                        </p:attrNameLst>
                                      </p:cBhvr>
                                      <p:to>
                                        <p:strVal val="visible"/>
                                      </p:to>
                                    </p:set>
                                    <p:anim calcmode="lin" valueType="num">
                                      <p:cBhvr additive="base">
                                        <p:cTn id="7" dur="500" fill="hold"/>
                                        <p:tgtEl>
                                          <p:spTgt spid="264311"/>
                                        </p:tgtEl>
                                        <p:attrNameLst>
                                          <p:attrName>ppt_x</p:attrName>
                                        </p:attrNameLst>
                                      </p:cBhvr>
                                      <p:tavLst>
                                        <p:tav tm="0">
                                          <p:val>
                                            <p:strVal val="#ppt_x"/>
                                          </p:val>
                                        </p:tav>
                                        <p:tav tm="100000">
                                          <p:val>
                                            <p:strVal val="#ppt_x"/>
                                          </p:val>
                                        </p:tav>
                                      </p:tavLst>
                                    </p:anim>
                                    <p:anim calcmode="lin" valueType="num">
                                      <p:cBhvr additive="base">
                                        <p:cTn id="8" dur="500" fill="hold"/>
                                        <p:tgtEl>
                                          <p:spTgt spid="2643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4271"/>
                                        </p:tgtEl>
                                        <p:attrNameLst>
                                          <p:attrName>style.visibility</p:attrName>
                                        </p:attrNameLst>
                                      </p:cBhvr>
                                      <p:to>
                                        <p:strVal val="visible"/>
                                      </p:to>
                                    </p:set>
                                    <p:anim calcmode="lin" valueType="num">
                                      <p:cBhvr additive="base">
                                        <p:cTn id="11" dur="500" fill="hold"/>
                                        <p:tgtEl>
                                          <p:spTgt spid="264271"/>
                                        </p:tgtEl>
                                        <p:attrNameLst>
                                          <p:attrName>ppt_x</p:attrName>
                                        </p:attrNameLst>
                                      </p:cBhvr>
                                      <p:tavLst>
                                        <p:tav tm="0">
                                          <p:val>
                                            <p:strVal val="#ppt_x"/>
                                          </p:val>
                                        </p:tav>
                                        <p:tav tm="100000">
                                          <p:val>
                                            <p:strVal val="#ppt_x"/>
                                          </p:val>
                                        </p:tav>
                                      </p:tavLst>
                                    </p:anim>
                                    <p:anim calcmode="lin" valueType="num">
                                      <p:cBhvr additive="base">
                                        <p:cTn id="12" dur="500" fill="hold"/>
                                        <p:tgtEl>
                                          <p:spTgt spid="26427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4270"/>
                                        </p:tgtEl>
                                        <p:attrNameLst>
                                          <p:attrName>style.visibility</p:attrName>
                                        </p:attrNameLst>
                                      </p:cBhvr>
                                      <p:to>
                                        <p:strVal val="visible"/>
                                      </p:to>
                                    </p:set>
                                    <p:anim calcmode="lin" valueType="num">
                                      <p:cBhvr additive="base">
                                        <p:cTn id="17" dur="500" fill="hold"/>
                                        <p:tgtEl>
                                          <p:spTgt spid="264270"/>
                                        </p:tgtEl>
                                        <p:attrNameLst>
                                          <p:attrName>ppt_x</p:attrName>
                                        </p:attrNameLst>
                                      </p:cBhvr>
                                      <p:tavLst>
                                        <p:tav tm="0">
                                          <p:val>
                                            <p:strVal val="#ppt_x"/>
                                          </p:val>
                                        </p:tav>
                                        <p:tav tm="100000">
                                          <p:val>
                                            <p:strVal val="#ppt_x"/>
                                          </p:val>
                                        </p:tav>
                                      </p:tavLst>
                                    </p:anim>
                                    <p:anim calcmode="lin" valueType="num">
                                      <p:cBhvr additive="base">
                                        <p:cTn id="18" dur="500" fill="hold"/>
                                        <p:tgtEl>
                                          <p:spTgt spid="2642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70" grpId="0" bldLvl="0" animBg="1"/>
      <p:bldP spid="26427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矩形 267265"/>
          <p:cNvSpPr/>
          <p:nvPr/>
        </p:nvSpPr>
        <p:spPr>
          <a:xfrm>
            <a:off x="-95885" y="0"/>
            <a:ext cx="12287250" cy="6858000"/>
          </a:xfrm>
          <a:prstGeom prst="rect">
            <a:avLst/>
          </a:prstGeom>
          <a:gradFill rotWithShape="1">
            <a:gsLst>
              <a:gs pos="0">
                <a:srgbClr val="CCFFCC"/>
              </a:gs>
              <a:gs pos="50000">
                <a:srgbClr val="CCFFCC">
                  <a:gamma/>
                  <a:tint val="0"/>
                  <a:invGamma/>
                </a:srgbClr>
              </a:gs>
              <a:gs pos="100000">
                <a:srgbClr val="CCFFCC"/>
              </a:gs>
            </a:gsLst>
            <a:lin ang="5400000" scaled="1"/>
            <a:tileRect/>
          </a:gradFill>
          <a:ln w="19050" cap="rnd" cmpd="sng">
            <a:solidFill>
              <a:srgbClr val="FF0000"/>
            </a:solidFill>
            <a:prstDash val="sysDot"/>
            <a:miter/>
            <a:headEnd type="none" w="med" len="med"/>
            <a:tailEnd type="none" w="med" len="med"/>
          </a:ln>
        </p:spPr>
        <p:txBody>
          <a:bodyPr wrap="none" anchor="ctr"/>
          <a:lstStyle/>
          <a:p>
            <a:pPr algn="ctr"/>
            <a:endParaRPr sz="2800" dirty="0">
              <a:latin typeface="Arial" panose="020B0604020202020204" pitchFamily="34" charset="0"/>
            </a:endParaRPr>
          </a:p>
        </p:txBody>
      </p:sp>
      <p:sp>
        <p:nvSpPr>
          <p:cNvPr id="267267" name="文本框 267266"/>
          <p:cNvSpPr txBox="1"/>
          <p:nvPr/>
        </p:nvSpPr>
        <p:spPr>
          <a:xfrm>
            <a:off x="-317" y="67628"/>
            <a:ext cx="7677150" cy="922020"/>
          </a:xfrm>
          <a:prstGeom prst="rect">
            <a:avLst/>
          </a:prstGeom>
          <a:noFill/>
          <a:ln w="12700">
            <a:noFill/>
          </a:ln>
        </p:spPr>
        <p:txBody>
          <a:bodyPr>
            <a:spAutoFit/>
          </a:bodyPr>
          <a:lstStyle/>
          <a:p>
            <a:pPr>
              <a:lnSpc>
                <a:spcPct val="150000"/>
              </a:lnSpc>
            </a:pPr>
            <a:r>
              <a:rPr lang="zh-CN" altLang="en-US" dirty="0">
                <a:latin typeface="宋体" panose="02010600030101010101" pitchFamily="2" charset="-122"/>
              </a:rPr>
              <a:t>首都</a:t>
            </a:r>
            <a:r>
              <a:rPr lang="en-US" altLang="zh-CN" dirty="0">
                <a:latin typeface="宋体" panose="02010600030101010101" pitchFamily="2" charset="-122"/>
              </a:rPr>
              <a:t>——</a:t>
            </a:r>
            <a:r>
              <a:rPr lang="zh-CN" altLang="en-US" dirty="0">
                <a:latin typeface="宋体" panose="02010600030101010101" pitchFamily="2" charset="-122"/>
              </a:rPr>
              <a:t>巴西利亚（</a:t>
            </a:r>
            <a:r>
              <a:rPr lang="zh-CN" altLang="en-US" dirty="0">
                <a:latin typeface="Times New Roman" panose="02020603050405020304" pitchFamily="18" charset="0"/>
                <a:sym typeface="+mn-ea"/>
              </a:rPr>
              <a:t>世界上最年轻的人类遗产）</a:t>
            </a:r>
            <a:endParaRPr lang="zh-CN" altLang="en-US">
              <a:latin typeface="Times New Roman" panose="02020603050405020304" pitchFamily="18" charset="0"/>
            </a:endParaRPr>
          </a:p>
          <a:p>
            <a:pPr>
              <a:lnSpc>
                <a:spcPct val="150000"/>
              </a:lnSpc>
            </a:pPr>
            <a:endParaRPr lang="zh-CN" altLang="en-US" dirty="0">
              <a:latin typeface="Times New Roman" panose="02020603050405020304" pitchFamily="18" charset="0"/>
            </a:endParaRPr>
          </a:p>
        </p:txBody>
      </p:sp>
      <p:pic>
        <p:nvPicPr>
          <p:cNvPr id="267268" name="图片 267267" descr="巴西利亚"/>
          <p:cNvPicPr>
            <a:picLocks noChangeAspect="1"/>
          </p:cNvPicPr>
          <p:nvPr/>
        </p:nvPicPr>
        <p:blipFill>
          <a:blip r:embed="rId2"/>
          <a:stretch>
            <a:fillRect/>
          </a:stretch>
        </p:blipFill>
        <p:spPr>
          <a:xfrm>
            <a:off x="207645" y="657860"/>
            <a:ext cx="4956810" cy="2962910"/>
          </a:xfrm>
          <a:prstGeom prst="rect">
            <a:avLst/>
          </a:prstGeom>
          <a:noFill/>
          <a:ln w="9525">
            <a:noFill/>
          </a:ln>
        </p:spPr>
      </p:pic>
      <p:pic>
        <p:nvPicPr>
          <p:cNvPr id="267274" name="图片 267273" descr="图片2"/>
          <p:cNvPicPr>
            <a:picLocks noChangeAspect="1"/>
          </p:cNvPicPr>
          <p:nvPr/>
        </p:nvPicPr>
        <p:blipFill>
          <a:blip r:embed="rId3"/>
          <a:stretch>
            <a:fillRect/>
          </a:stretch>
        </p:blipFill>
        <p:spPr>
          <a:xfrm>
            <a:off x="450850" y="3644900"/>
            <a:ext cx="4713605" cy="3092450"/>
          </a:xfrm>
          <a:prstGeom prst="rect">
            <a:avLst/>
          </a:prstGeom>
          <a:noFill/>
          <a:ln w="9525">
            <a:noFill/>
          </a:ln>
        </p:spPr>
      </p:pic>
      <p:pic>
        <p:nvPicPr>
          <p:cNvPr id="267275" name="图片 267274" descr="未标题-1"/>
          <p:cNvPicPr>
            <a:picLocks noChangeAspect="1"/>
          </p:cNvPicPr>
          <p:nvPr/>
        </p:nvPicPr>
        <p:blipFill>
          <a:blip r:embed="rId4"/>
          <a:stretch>
            <a:fillRect/>
          </a:stretch>
        </p:blipFill>
        <p:spPr>
          <a:xfrm>
            <a:off x="6463665" y="281305"/>
            <a:ext cx="4746625" cy="3027045"/>
          </a:xfrm>
          <a:prstGeom prst="rect">
            <a:avLst/>
          </a:prstGeom>
          <a:noFill/>
          <a:ln w="9525">
            <a:noFill/>
          </a:ln>
        </p:spPr>
      </p:pic>
      <p:pic>
        <p:nvPicPr>
          <p:cNvPr id="267276" name="图片 267275" descr="图片3"/>
          <p:cNvPicPr>
            <a:picLocks noChangeAspect="1"/>
          </p:cNvPicPr>
          <p:nvPr/>
        </p:nvPicPr>
        <p:blipFill>
          <a:blip r:embed="rId5"/>
          <a:stretch>
            <a:fillRect/>
          </a:stretch>
        </p:blipFill>
        <p:spPr>
          <a:xfrm>
            <a:off x="6463665" y="3608705"/>
            <a:ext cx="4772025" cy="3128645"/>
          </a:xfrm>
          <a:prstGeom prst="rect">
            <a:avLst/>
          </a:prstGeom>
          <a:noFill/>
          <a:ln w="9525">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8" name="图片 305157" descr="美国地形 拷贝"/>
          <p:cNvPicPr>
            <a:picLocks noChangeAspect="1"/>
          </p:cNvPicPr>
          <p:nvPr/>
        </p:nvPicPr>
        <p:blipFill>
          <a:blip r:embed="rId2"/>
          <a:stretch>
            <a:fillRect/>
          </a:stretch>
        </p:blipFill>
        <p:spPr>
          <a:xfrm>
            <a:off x="1847850" y="2697163"/>
            <a:ext cx="8569325" cy="3841750"/>
          </a:xfrm>
          <a:prstGeom prst="rect">
            <a:avLst/>
          </a:prstGeom>
          <a:noFill/>
          <a:ln w="9525">
            <a:noFill/>
          </a:ln>
        </p:spPr>
      </p:pic>
      <p:sp>
        <p:nvSpPr>
          <p:cNvPr id="19458" name="文本框 305158"/>
          <p:cNvSpPr txBox="1"/>
          <p:nvPr/>
        </p:nvSpPr>
        <p:spPr>
          <a:xfrm>
            <a:off x="1847850" y="908050"/>
            <a:ext cx="3816350" cy="521970"/>
          </a:xfrm>
          <a:prstGeom prst="rect">
            <a:avLst/>
          </a:prstGeom>
          <a:noFill/>
          <a:ln w="9525">
            <a:noFill/>
          </a:ln>
        </p:spPr>
        <p:txBody>
          <a:bodyPr anchor="t">
            <a:spAutoFit/>
          </a:bodyPr>
          <a:lstStyle/>
          <a:p>
            <a:pPr>
              <a:spcBef>
                <a:spcPct val="50000"/>
              </a:spcBef>
            </a:pPr>
            <a:r>
              <a:rPr lang="zh-CN" altLang="en-US" sz="2800" b="1" dirty="0">
                <a:solidFill>
                  <a:schemeClr val="accent2"/>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（二）自然地理特征</a:t>
            </a:r>
          </a:p>
        </p:txBody>
      </p:sp>
      <p:sp>
        <p:nvSpPr>
          <p:cNvPr id="305160" name="文本框 305159"/>
          <p:cNvSpPr txBox="1"/>
          <p:nvPr/>
        </p:nvSpPr>
        <p:spPr>
          <a:xfrm>
            <a:off x="3000375" y="1558925"/>
            <a:ext cx="7272338" cy="727075"/>
          </a:xfrm>
          <a:prstGeom prst="rect">
            <a:avLst/>
          </a:prstGeom>
          <a:noFill/>
          <a:ln w="9525" cap="flat" cmpd="sng">
            <a:solidFill>
              <a:schemeClr val="tx1"/>
            </a:solidFill>
            <a:prstDash val="solid"/>
            <a:miter/>
            <a:headEnd type="none" w="med" len="med"/>
            <a:tailEnd type="none" w="med" len="med"/>
          </a:ln>
        </p:spPr>
        <p:txBody>
          <a:bodyPr anchor="t">
            <a:spAutoFit/>
          </a:bodyPr>
          <a:lstStyle/>
          <a:p>
            <a:pPr>
              <a:lnSpc>
                <a:spcPct val="115000"/>
              </a:lnSpc>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在图中找出落基山脉、大平原、阿巴拉契亚山脉、五大湖和密西西比河，说一说美国地形分布的特点。</a:t>
            </a:r>
          </a:p>
        </p:txBody>
      </p:sp>
      <p:sp>
        <p:nvSpPr>
          <p:cNvPr id="305161" name="矩形 305160"/>
          <p:cNvSpPr/>
          <p:nvPr/>
        </p:nvSpPr>
        <p:spPr>
          <a:xfrm>
            <a:off x="1992313" y="1866900"/>
            <a:ext cx="81915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305158"/>
                                        </p:tgtEl>
                                        <p:attrNameLst>
                                          <p:attrName>style.visibility</p:attrName>
                                        </p:attrNameLst>
                                      </p:cBhvr>
                                      <p:to>
                                        <p:strVal val="visible"/>
                                      </p:to>
                                    </p:set>
                                    <p:anim calcmode="lin" valueType="num">
                                      <p:cBhvr>
                                        <p:cTn id="7" dur="500" fill="hold"/>
                                        <p:tgtEl>
                                          <p:spTgt spid="305158"/>
                                        </p:tgtEl>
                                        <p:attrNameLst>
                                          <p:attrName>ppt_w</p:attrName>
                                        </p:attrNameLst>
                                      </p:cBhvr>
                                      <p:tavLst>
                                        <p:tav tm="0">
                                          <p:val>
                                            <p:strVal val="4*#ppt_w"/>
                                          </p:val>
                                        </p:tav>
                                        <p:tav tm="100000">
                                          <p:val>
                                            <p:strVal val="#ppt_w"/>
                                          </p:val>
                                        </p:tav>
                                      </p:tavLst>
                                    </p:anim>
                                    <p:anim calcmode="lin" valueType="num">
                                      <p:cBhvr>
                                        <p:cTn id="8" dur="500" fill="hold"/>
                                        <p:tgtEl>
                                          <p:spTgt spid="305158"/>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305161"/>
                                        </p:tgtEl>
                                        <p:attrNameLst>
                                          <p:attrName>style.visibility</p:attrName>
                                        </p:attrNameLst>
                                      </p:cBhvr>
                                      <p:to>
                                        <p:strVal val="visible"/>
                                      </p:to>
                                    </p:set>
                                    <p:animEffect transition="in" filter="blinds(horizontal)">
                                      <p:cBhvr>
                                        <p:cTn id="12" dur="500"/>
                                        <p:tgtEl>
                                          <p:spTgt spid="305161"/>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305160"/>
                                        </p:tgtEl>
                                        <p:attrNameLst>
                                          <p:attrName>style.visibility</p:attrName>
                                        </p:attrNameLst>
                                      </p:cBhvr>
                                      <p:to>
                                        <p:strVal val="visible"/>
                                      </p:to>
                                    </p:set>
                                    <p:animEffect transition="in" filter="blinds(horizontal)">
                                      <p:cBhvr>
                                        <p:cTn id="16" dur="500"/>
                                        <p:tgtEl>
                                          <p:spTgt spid="305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0"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8" name="矩形 282627"/>
          <p:cNvSpPr/>
          <p:nvPr/>
        </p:nvSpPr>
        <p:spPr>
          <a:xfrm>
            <a:off x="0" y="0"/>
            <a:ext cx="12191365" cy="6926580"/>
          </a:xfrm>
          <a:prstGeom prst="rect">
            <a:avLst/>
          </a:prstGeom>
          <a:gradFill rotWithShape="1">
            <a:gsLst>
              <a:gs pos="0">
                <a:srgbClr val="CCECFF"/>
              </a:gs>
              <a:gs pos="50000">
                <a:srgbClr val="FFFFCC"/>
              </a:gs>
              <a:gs pos="100000">
                <a:srgbClr val="CCECFF"/>
              </a:gs>
            </a:gsLst>
            <a:lin ang="5400000" scaled="1"/>
            <a:tileRect/>
          </a:gradFill>
          <a:ln w="19050">
            <a:noFill/>
          </a:ln>
        </p:spPr>
        <p:txBody>
          <a:bodyPr wrap="none" anchor="ctr"/>
          <a:lstStyle/>
          <a:p>
            <a:pPr algn="ctr"/>
            <a:endParaRPr b="0" dirty="0">
              <a:latin typeface="Arial" panose="020B0604020202020204" pitchFamily="34" charset="0"/>
            </a:endParaRPr>
          </a:p>
        </p:txBody>
      </p:sp>
      <p:pic>
        <p:nvPicPr>
          <p:cNvPr id="284676" name="图片 284675" descr="8-60 南美洲巴西巴西利亚"/>
          <p:cNvPicPr>
            <a:picLocks noChangeAspect="1"/>
          </p:cNvPicPr>
          <p:nvPr/>
        </p:nvPicPr>
        <p:blipFill>
          <a:blip r:embed="rId2"/>
          <a:srcRect b="12106"/>
          <a:stretch>
            <a:fillRect/>
          </a:stretch>
        </p:blipFill>
        <p:spPr>
          <a:xfrm>
            <a:off x="3507105" y="1135380"/>
            <a:ext cx="4369435" cy="4372610"/>
          </a:xfrm>
          <a:prstGeom prst="rect">
            <a:avLst/>
          </a:prstGeom>
          <a:noFill/>
          <a:ln w="9525">
            <a:noFill/>
          </a:ln>
        </p:spPr>
      </p:pic>
      <p:sp>
        <p:nvSpPr>
          <p:cNvPr id="284677" name="文本框 284676"/>
          <p:cNvSpPr txBox="1"/>
          <p:nvPr/>
        </p:nvSpPr>
        <p:spPr>
          <a:xfrm>
            <a:off x="262890" y="1043305"/>
            <a:ext cx="3112135" cy="4760595"/>
          </a:xfrm>
          <a:prstGeom prst="rect">
            <a:avLst/>
          </a:prstGeom>
          <a:noFill/>
          <a:ln w="9525">
            <a:noFill/>
          </a:ln>
        </p:spPr>
        <p:txBody>
          <a:bodyPr wrap="square">
            <a:spAutoFit/>
          </a:bodyPr>
          <a:lstStyle/>
          <a:p>
            <a:pPr>
              <a:lnSpc>
                <a:spcPct val="115000"/>
              </a:lnSpc>
              <a:spcBef>
                <a:spcPct val="50000"/>
              </a:spcBef>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巴西利亚坐落在巴西高度中部，城市建筑美观、布局独特，如同一架停泊在大地上的巨型飞机（如右图）。巴西利亚是在一片荒野上建起来的新首都。充满现代理念的城市格局，别致的建筑和雕塑，使它蜚声世界。</a:t>
            </a:r>
          </a:p>
        </p:txBody>
      </p:sp>
      <p:sp>
        <p:nvSpPr>
          <p:cNvPr id="282629" name="矩形 282628"/>
          <p:cNvSpPr/>
          <p:nvPr/>
        </p:nvSpPr>
        <p:spPr>
          <a:xfrm>
            <a:off x="8368030" y="678180"/>
            <a:ext cx="933450" cy="457200"/>
          </a:xfrm>
          <a:prstGeom prst="rect">
            <a:avLst/>
          </a:prstGeom>
        </p:spPr>
        <p:txBody>
          <a:bodyPr wrap="none" fromWordArt="1">
            <a:prstTxWarp prst="textPlain">
              <a:avLst>
                <a:gd name="adj" fmla="val 50000"/>
              </a:avLst>
            </a:prstTxWarp>
            <a:normAutofit fontScale="75000" lnSpcReduction="10000"/>
          </a:bodyPr>
          <a:lstStyle/>
          <a:p>
            <a:pPr algn="ctr"/>
            <a:r>
              <a:rPr lang="zh-CN" altLang="en-US" sz="36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82630" name="文本框 282629"/>
          <p:cNvSpPr txBox="1"/>
          <p:nvPr/>
        </p:nvSpPr>
        <p:spPr>
          <a:xfrm>
            <a:off x="7999095" y="1238250"/>
            <a:ext cx="3608705" cy="2861310"/>
          </a:xfrm>
          <a:prstGeom prst="rect">
            <a:avLst/>
          </a:prstGeom>
          <a:noFill/>
          <a:ln w="9525">
            <a:noFill/>
          </a:ln>
        </p:spPr>
        <p:txBody>
          <a:bodyPr wrap="square">
            <a:spAutoFit/>
          </a:bodyPr>
          <a:lstStyle/>
          <a:p>
            <a:pPr>
              <a:lnSpc>
                <a:spcPct val="125000"/>
              </a:lnSpc>
            </a:pPr>
            <a:r>
              <a:rPr lang="en-US" altLang="zh-CN" sz="2400" dirty="0">
                <a:latin typeface="Arial" panose="020B0604020202020204" pitchFamily="34" charset="0"/>
              </a:rPr>
              <a:t>       1960</a:t>
            </a:r>
            <a:r>
              <a:rPr lang="zh-CN" altLang="en-US" sz="2400" dirty="0">
                <a:latin typeface="Arial" panose="020B0604020202020204" pitchFamily="34" charset="0"/>
              </a:rPr>
              <a:t>年巴西政府将首都从里约热内卢迁到巴西高原上的新城市</a:t>
            </a:r>
            <a:r>
              <a:rPr lang="en-US" altLang="zh-CN" sz="2400">
                <a:latin typeface="Arial" panose="020B0604020202020204" pitchFamily="34" charset="0"/>
              </a:rPr>
              <a:t>——</a:t>
            </a:r>
            <a:r>
              <a:rPr lang="zh-CN" altLang="en-US" sz="2400" dirty="0">
                <a:latin typeface="Arial" panose="020B0604020202020204" pitchFamily="34" charset="0"/>
              </a:rPr>
              <a:t>巴西利亚。巴西为什么要将首都迁到巴西利亚？</a:t>
            </a:r>
          </a:p>
          <a:p>
            <a:pPr>
              <a:lnSpc>
                <a:spcPct val="125000"/>
              </a:lnSpc>
            </a:pPr>
            <a:r>
              <a:rPr lang="zh-CN" altLang="en-US" sz="2400" dirty="0">
                <a:latin typeface="Arial" panose="020B0604020202020204" pitchFamily="34" charset="0"/>
              </a:rPr>
              <a:t>       </a:t>
            </a:r>
            <a:endParaRPr lang="zh-CN" altLang="en-US" sz="2400" dirty="0">
              <a:solidFill>
                <a:srgbClr val="3333FF"/>
              </a:solidFill>
              <a:latin typeface="黑体" panose="02010609060101010101" pitchFamily="2" charset="-122"/>
              <a:ea typeface="黑体" panose="02010609060101010101" pitchFamily="2" charset="-122"/>
            </a:endParaRPr>
          </a:p>
        </p:txBody>
      </p:sp>
      <p:sp>
        <p:nvSpPr>
          <p:cNvPr id="2" name="文本框 1"/>
          <p:cNvSpPr txBox="1"/>
          <p:nvPr/>
        </p:nvSpPr>
        <p:spPr>
          <a:xfrm>
            <a:off x="7999095" y="3832860"/>
            <a:ext cx="4046855" cy="2308324"/>
          </a:xfrm>
          <a:prstGeom prst="rect">
            <a:avLst/>
          </a:prstGeom>
          <a:noFill/>
        </p:spPr>
        <p:txBody>
          <a:bodyPr wrap="square" rtlCol="0">
            <a:spAutoFit/>
          </a:bodyPr>
          <a:lstStyle/>
          <a:p>
            <a:r>
              <a:rPr lang="en-US" altLang="zh-CN" sz="2400" dirty="0">
                <a:solidFill>
                  <a:srgbClr val="3333FF"/>
                </a:solidFill>
                <a:latin typeface="黑体" panose="02010609060101010101" pitchFamily="2" charset="-122"/>
                <a:ea typeface="黑体" panose="02010609060101010101" pitchFamily="2" charset="-122"/>
                <a:sym typeface="+mn-ea"/>
              </a:rPr>
              <a:t>   </a:t>
            </a:r>
            <a:r>
              <a:rPr lang="zh-CN" altLang="en-US" sz="2400" dirty="0">
                <a:solidFill>
                  <a:srgbClr val="3333FF"/>
                </a:solidFill>
                <a:latin typeface="黑体" panose="02010609060101010101" pitchFamily="2" charset="-122"/>
                <a:ea typeface="黑体" panose="02010609060101010101" pitchFamily="2" charset="-122"/>
                <a:sym typeface="+mn-ea"/>
              </a:rPr>
              <a:t>①为了加快内地的开发建设，缓解东南沿海大城市的环境压力，②巴西利亚位于巴西高原，气候温和，环境优美，巴西迁都巴西利亚。 </a:t>
            </a:r>
            <a:endParaRPr lang="zh-CN" altLang="en-US" sz="2400" dirty="0">
              <a:solidFill>
                <a:srgbClr val="3333FF"/>
              </a:solidFill>
              <a:latin typeface="黑体" panose="02010609060101010101" pitchFamily="2" charset="-122"/>
              <a:ea typeface="黑体" panose="02010609060101010101" pitchFamily="2" charset="-122"/>
            </a:endParaRPr>
          </a:p>
          <a:p>
            <a:endParaRPr lang="zh-CN" altLang="en-US" sz="2400" dirty="0">
              <a:solidFill>
                <a:srgbClr val="3333FF"/>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2" name="组合 981"/>
          <p:cNvGrpSpPr/>
          <p:nvPr userDrawn="1">
            <p:custDataLst>
              <p:tags r:id="rId2"/>
            </p:custDataLst>
          </p:nvPr>
        </p:nvGrpSpPr>
        <p:grpSpPr>
          <a:xfrm>
            <a:off x="0" y="0"/>
            <a:ext cx="12192000" cy="6508233"/>
            <a:chOff x="0" y="0"/>
            <a:chExt cx="12192000" cy="6508233"/>
          </a:xfrm>
        </p:grpSpPr>
        <p:pic>
          <p:nvPicPr>
            <p:cNvPr id="978" name="图片 977"/>
            <p:cNvPicPr>
              <a:picLocks noChangeAspect="1"/>
            </p:cNvPicPr>
            <p:nvPr userDrawn="1">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0" y="1725599"/>
              <a:ext cx="12192000" cy="4782634"/>
            </a:xfrm>
            <a:prstGeom prst="rect">
              <a:avLst/>
            </a:prstGeom>
          </p:spPr>
        </p:pic>
        <p:grpSp>
          <p:nvGrpSpPr>
            <p:cNvPr id="981" name="组合 980"/>
            <p:cNvGrpSpPr/>
            <p:nvPr userDrawn="1"/>
          </p:nvGrpSpPr>
          <p:grpSpPr>
            <a:xfrm>
              <a:off x="4116000" y="0"/>
              <a:ext cx="3960000" cy="234002"/>
              <a:chOff x="4116000" y="1725599"/>
              <a:chExt cx="3960000" cy="234002"/>
            </a:xfrm>
          </p:grpSpPr>
          <p:sp>
            <p:nvSpPr>
              <p:cNvPr id="979" name="矩形 978"/>
              <p:cNvSpPr/>
              <p:nvPr userDrawn="1">
                <p:custDataLst>
                  <p:tags r:id="rId8"/>
                </p:custDataLst>
              </p:nvPr>
            </p:nvSpPr>
            <p:spPr>
              <a:xfrm>
                <a:off x="4116000" y="1725599"/>
                <a:ext cx="3960000" cy="234001"/>
              </a:xfrm>
              <a:prstGeom prst="rect">
                <a:avLst/>
              </a:prstGeom>
              <a:solidFill>
                <a:srgbClr val="2E6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980" name="矩形 979"/>
              <p:cNvSpPr/>
              <p:nvPr userDrawn="1">
                <p:custDataLst>
                  <p:tags r:id="rId9"/>
                </p:custDataLst>
              </p:nvPr>
            </p:nvSpPr>
            <p:spPr>
              <a:xfrm>
                <a:off x="4116000" y="1841501"/>
                <a:ext cx="3960000" cy="118100"/>
              </a:xfrm>
              <a:prstGeom prst="rect">
                <a:avLst/>
              </a:prstGeom>
              <a:pattFill prst="dashHorz">
                <a:fgClr>
                  <a:srgbClr val="2E68DA"/>
                </a:fgClr>
                <a:bgClr>
                  <a:srgbClr val="FFFF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a typeface="微软雅黑" panose="020B0503020204020204" charset="-122"/>
                </a:endParaRPr>
              </a:p>
            </p:txBody>
          </p:sp>
        </p:grpSp>
      </p:grpSp>
      <p:pic>
        <p:nvPicPr>
          <p:cNvPr id="8" name="图片 7"/>
          <p:cNvPicPr>
            <a:picLocks noChangeAspect="1"/>
          </p:cNvPicPr>
          <p:nvPr>
            <p:custDataLst>
              <p:tags r:id="rId3"/>
            </p:custDataLst>
          </p:nvPr>
        </p:nvPicPr>
        <p:blipFill rotWithShape="1">
          <a:blip r:embed="rId12"/>
          <a:srcRect l="7705" r="7705"/>
          <a:stretch>
            <a:fillRect/>
          </a:stretch>
        </p:blipFill>
        <p:spPr>
          <a:xfrm>
            <a:off x="6096000" y="2840969"/>
            <a:ext cx="6096000" cy="4017031"/>
          </a:xfrm>
          <a:prstGeom prst="rect">
            <a:avLst/>
          </a:prstGeom>
        </p:spPr>
      </p:pic>
      <p:pic>
        <p:nvPicPr>
          <p:cNvPr id="6" name="图片 5"/>
          <p:cNvPicPr>
            <a:picLocks noChangeAspect="1"/>
          </p:cNvPicPr>
          <p:nvPr>
            <p:custDataLst>
              <p:tags r:id="rId4"/>
            </p:custDataLst>
          </p:nvPr>
        </p:nvPicPr>
        <p:blipFill rotWithShape="1">
          <a:blip r:embed="rId13"/>
          <a:srcRect t="10316" b="1008"/>
          <a:stretch>
            <a:fillRect/>
          </a:stretch>
        </p:blipFill>
        <p:spPr>
          <a:xfrm>
            <a:off x="0" y="2840969"/>
            <a:ext cx="6096000" cy="4017031"/>
          </a:xfrm>
          <a:prstGeom prst="rect">
            <a:avLst/>
          </a:prstGeom>
        </p:spPr>
      </p:pic>
      <p:sp>
        <p:nvSpPr>
          <p:cNvPr id="7" name="Title 6"/>
          <p:cNvSpPr txBox="1"/>
          <p:nvPr>
            <p:custDataLst>
              <p:tags r:id="rId5"/>
            </p:custDataLst>
          </p:nvPr>
        </p:nvSpPr>
        <p:spPr>
          <a:xfrm>
            <a:off x="457835" y="1044575"/>
            <a:ext cx="4502150" cy="1459230"/>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00000"/>
              </a:lnSpc>
              <a:spcBef>
                <a:spcPts val="0"/>
              </a:spcBef>
              <a:spcAft>
                <a:spcPts val="800"/>
              </a:spcAft>
              <a:buSzPct val="100000"/>
              <a:buNone/>
              <a:defRPr/>
            </a:pPr>
            <a:r>
              <a:rPr lang="zh-CN" altLang="en-US" sz="2400" b="1" spc="300" dirty="0">
                <a:ln w="3175">
                  <a:noFill/>
                  <a:prstDash val="dash"/>
                </a:ln>
                <a:solidFill>
                  <a:srgbClr val="262626"/>
                </a:solidFill>
                <a:latin typeface="微软雅黑" panose="020B0503020204020204" charset="-122"/>
                <a:ea typeface="微软雅黑" panose="020B0503020204020204" charset="-122"/>
                <a:cs typeface="微软雅黑" panose="020B0503020204020204" charset="-122"/>
              </a:rPr>
              <a:t>圣保罗是巴西第一大城市。金融、商业和制造业中心。</a:t>
            </a:r>
          </a:p>
        </p:txBody>
      </p:sp>
      <p:sp>
        <p:nvSpPr>
          <p:cNvPr id="2" name="Title 6"/>
          <p:cNvSpPr txBox="1"/>
          <p:nvPr>
            <p:custDataLst>
              <p:tags r:id="rId6"/>
            </p:custDataLst>
          </p:nvPr>
        </p:nvSpPr>
        <p:spPr>
          <a:xfrm>
            <a:off x="6812280" y="1131570"/>
            <a:ext cx="4502150" cy="1459230"/>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00000"/>
              </a:lnSpc>
              <a:spcBef>
                <a:spcPts val="0"/>
              </a:spcBef>
              <a:spcAft>
                <a:spcPts val="800"/>
              </a:spcAft>
              <a:buSzPct val="100000"/>
              <a:buNone/>
              <a:defRPr/>
            </a:pPr>
            <a:r>
              <a:rPr lang="zh-CN" altLang="en-US" sz="2400" b="1">
                <a:latin typeface="宋体" panose="02010600030101010101" pitchFamily="2" charset="-122"/>
                <a:sym typeface="+mn-ea"/>
              </a:rPr>
              <a:t>里约热内卢</a:t>
            </a:r>
            <a:r>
              <a:rPr altLang="zh-CN" sz="2400" b="1">
                <a:latin typeface="宋体" panose="02010600030101010101" pitchFamily="2" charset="-122"/>
                <a:sym typeface="+mn-ea"/>
              </a:rPr>
              <a:t>——</a:t>
            </a:r>
            <a:r>
              <a:rPr lang="zh-CN" altLang="en-US" sz="2400" b="1">
                <a:latin typeface="宋体" panose="02010600030101010101" pitchFamily="2" charset="-122"/>
                <a:sym typeface="+mn-ea"/>
              </a:rPr>
              <a:t>第二大城市和最大海港，</a:t>
            </a:r>
            <a:r>
              <a:rPr altLang="zh-CN" sz="2400" b="1">
                <a:latin typeface="宋体" panose="02010600030101010101" pitchFamily="2" charset="-122"/>
                <a:sym typeface="+mn-ea"/>
              </a:rPr>
              <a:t>31</a:t>
            </a:r>
            <a:r>
              <a:rPr lang="zh-CN" altLang="en-US" sz="2400" b="1">
                <a:latin typeface="宋体" panose="02010600030101010101" pitchFamily="2" charset="-122"/>
                <a:sym typeface="+mn-ea"/>
              </a:rPr>
              <a:t>届奥运会举办地</a:t>
            </a:r>
            <a:endParaRPr lang="zh-CN" altLang="en-US" sz="2400" b="1" dirty="0">
              <a:latin typeface="宋体" panose="02010600030101010101" pitchFamily="2" charset="-122"/>
            </a:endParaRPr>
          </a:p>
          <a:p>
            <a:pPr marL="0" indent="0" algn="ctr">
              <a:lnSpc>
                <a:spcPct val="100000"/>
              </a:lnSpc>
              <a:spcBef>
                <a:spcPts val="0"/>
              </a:spcBef>
              <a:spcAft>
                <a:spcPts val="800"/>
              </a:spcAft>
              <a:buSzPct val="100000"/>
              <a:buNone/>
              <a:defRPr/>
            </a:pPr>
            <a:endParaRPr lang="zh-CN" altLang="en-US" sz="2400" b="1" spc="300" dirty="0">
              <a:ln w="3175">
                <a:noFill/>
                <a:prstDash val="dash"/>
              </a:ln>
              <a:solidFill>
                <a:srgbClr val="262626"/>
              </a:solidFill>
              <a:latin typeface="宋体" panose="02010600030101010101" pitchFamily="2" charset="-122"/>
              <a:ea typeface="微软雅黑" panose="020B0503020204020204" charset="-122"/>
              <a:cs typeface="微软雅黑" panose="020B0503020204020204" charset="-122"/>
            </a:endParaRPr>
          </a:p>
        </p:txBody>
      </p:sp>
    </p:spTree>
    <p:custDataLst>
      <p:tags r:id="rId1"/>
    </p:custData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文本框 103453"/>
          <p:cNvSpPr txBox="1"/>
          <p:nvPr/>
        </p:nvSpPr>
        <p:spPr>
          <a:xfrm>
            <a:off x="812483" y="323533"/>
            <a:ext cx="551815" cy="5689600"/>
          </a:xfrm>
          <a:prstGeom prst="rect">
            <a:avLst/>
          </a:prstGeom>
          <a:noFill/>
          <a:ln w="9525">
            <a:noFill/>
          </a:ln>
        </p:spPr>
        <p:txBody>
          <a:bodyPr vert="eaVert" anchor="t">
            <a:spAutoFit/>
          </a:bodyPr>
          <a:lstStyle/>
          <a:p>
            <a:pPr>
              <a:spcBef>
                <a:spcPct val="50000"/>
              </a:spcBef>
            </a:pPr>
            <a:r>
              <a:rPr lang="zh-CN" altLang="en-US" sz="2400" b="1" dirty="0">
                <a:effectLst>
                  <a:outerShdw blurRad="38100" dist="38100" dir="2700000" algn="tl">
                    <a:srgbClr val="000000">
                      <a:alpha val="43137"/>
                    </a:srgbClr>
                  </a:outerShdw>
                </a:effectLst>
                <a:latin typeface="Arial" panose="020B0604020202020204" pitchFamily="34" charset="0"/>
                <a:ea typeface="宋体" panose="02010600030101010101" pitchFamily="2" charset="-122"/>
              </a:rPr>
              <a:t>将图中地理事物的名称拖至其相应的位置。</a:t>
            </a:r>
          </a:p>
        </p:txBody>
      </p:sp>
    </p:spTree>
    <p:controls>
      <mc:AlternateContent xmlns:mc="http://schemas.openxmlformats.org/markup-compatibility/2006">
        <mc:Choice xmlns:v="urn:schemas-microsoft-com:vml" Requires="v">
          <p:control spid="3078" r:id="rId2" imgW="8789670" imgH="6699250"/>
        </mc:Choice>
        <mc:Fallback>
          <p:control r:id="rId2" imgW="8789670" imgH="6699250">
            <p:pic>
              <p:nvPicPr>
                <p:cNvPr id="2" name="Host Control  1026"/>
                <p:cNvPicPr/>
                <p:nvPr/>
              </p:nvPicPr>
              <p:blipFill>
                <a:blip r:embed="rId4"/>
                <a:stretch>
                  <a:fillRect/>
                </a:stretch>
              </p:blipFill>
              <p:spPr>
                <a:xfrm>
                  <a:off x="2072640" y="79375"/>
                  <a:ext cx="8789670" cy="6699250"/>
                </a:xfrm>
                <a:prstGeom prst="rect">
                  <a:avLst/>
                </a:prstGeom>
                <a:noFill/>
                <a:ln w="9525">
                  <a:noFill/>
                </a:ln>
              </p:spPr>
            </p:pic>
          </p:control>
        </mc:Fallback>
      </mc:AlternateContent>
    </p:controls>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文本框 271362"/>
          <p:cNvSpPr txBox="1"/>
          <p:nvPr/>
        </p:nvSpPr>
        <p:spPr>
          <a:xfrm>
            <a:off x="445770" y="1036955"/>
            <a:ext cx="11647805" cy="4939030"/>
          </a:xfrm>
          <a:prstGeom prst="rect">
            <a:avLst/>
          </a:prstGeom>
          <a:noFill/>
          <a:ln w="12700">
            <a:noFill/>
          </a:ln>
        </p:spPr>
        <p:txBody>
          <a:bodyPr wrap="square">
            <a:spAutoFit/>
          </a:bodyPr>
          <a:lstStyle/>
          <a:p>
            <a:pPr>
              <a:lnSpc>
                <a:spcPct val="125000"/>
              </a:lnSpc>
            </a:pPr>
            <a:r>
              <a:rPr lang="en-US" altLang="zh-CN" sz="2800" b="1" dirty="0">
                <a:solidFill>
                  <a:srgbClr val="CC0000"/>
                </a:solidFill>
                <a:latin typeface="Times New Roman" panose="02020603050405020304" pitchFamily="18" charset="0"/>
              </a:rPr>
              <a:t>1</a:t>
            </a:r>
            <a:r>
              <a:rPr lang="zh-CN" altLang="en-US" sz="2800" b="1" dirty="0">
                <a:solidFill>
                  <a:srgbClr val="CC0000"/>
                </a:solidFill>
                <a:latin typeface="Times New Roman" panose="02020603050405020304" pitchFamily="18" charset="0"/>
              </a:rPr>
              <a:t>．世界最大的热带雨林区分布在                 （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．非洲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．亚洲</a:t>
            </a:r>
          </a:p>
          <a:p>
            <a:pPr>
              <a:lnSpc>
                <a:spcPct val="125000"/>
              </a:lnSpc>
            </a:pPr>
            <a:r>
              <a:rPr lang="en-US" altLang="zh-CN" sz="2800" b="1" dirty="0">
                <a:latin typeface="Times New Roman" panose="02020603050405020304" pitchFamily="18" charset="0"/>
              </a:rPr>
              <a:t>C</a:t>
            </a:r>
            <a:r>
              <a:rPr lang="zh-CN" altLang="en-US" sz="2800" b="1" dirty="0">
                <a:latin typeface="Times New Roman" panose="02020603050405020304" pitchFamily="18" charset="0"/>
              </a:rPr>
              <a:t>．北美洲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．南美洲</a:t>
            </a:r>
          </a:p>
          <a:p>
            <a:pPr>
              <a:lnSpc>
                <a:spcPct val="125000"/>
              </a:lnSpc>
            </a:pPr>
            <a:r>
              <a:rPr lang="en-US" altLang="zh-CN" sz="2800" b="1" dirty="0">
                <a:solidFill>
                  <a:srgbClr val="CC0000"/>
                </a:solidFill>
                <a:latin typeface="Times New Roman" panose="02020603050405020304" pitchFamily="18" charset="0"/>
              </a:rPr>
              <a:t>2</a:t>
            </a:r>
            <a:r>
              <a:rPr lang="zh-CN" altLang="en-US" sz="2800" b="1" dirty="0">
                <a:solidFill>
                  <a:srgbClr val="CC0000"/>
                </a:solidFill>
                <a:latin typeface="Times New Roman" panose="02020603050405020304" pitchFamily="18" charset="0"/>
              </a:rPr>
              <a:t>．世界上水量最大，流域面积最广的河流是</a:t>
            </a:r>
            <a:r>
              <a:rPr lang="en-US" altLang="zh-CN" sz="2800" b="1">
                <a:solidFill>
                  <a:srgbClr val="CC0000"/>
                </a:solidFill>
                <a:latin typeface="Times New Roman" panose="02020603050405020304" pitchFamily="18" charset="0"/>
              </a:rPr>
              <a:t>(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．亚马孙河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．尼罗河</a:t>
            </a:r>
          </a:p>
          <a:p>
            <a:pPr>
              <a:lnSpc>
                <a:spcPct val="125000"/>
              </a:lnSpc>
            </a:pPr>
            <a:r>
              <a:rPr lang="en-US" altLang="zh-CN" sz="2800" b="1" dirty="0">
                <a:latin typeface="Times New Roman" panose="02020603050405020304" pitchFamily="18" charset="0"/>
              </a:rPr>
              <a:t>C</a:t>
            </a:r>
            <a:r>
              <a:rPr lang="zh-CN" altLang="en-US" sz="2800" b="1" dirty="0">
                <a:latin typeface="Times New Roman" panose="02020603050405020304" pitchFamily="18" charset="0"/>
              </a:rPr>
              <a:t>．刚果河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．长江</a:t>
            </a:r>
          </a:p>
          <a:p>
            <a:pPr>
              <a:lnSpc>
                <a:spcPct val="125000"/>
              </a:lnSpc>
            </a:pPr>
            <a:r>
              <a:rPr lang="en-US" altLang="zh-CN" sz="2800" b="1" dirty="0">
                <a:solidFill>
                  <a:srgbClr val="CC0000"/>
                </a:solidFill>
                <a:latin typeface="Times New Roman" panose="02020603050405020304" pitchFamily="18" charset="0"/>
              </a:rPr>
              <a:t>3</a:t>
            </a:r>
            <a:r>
              <a:rPr lang="zh-CN" altLang="en-US" sz="2800" b="1" dirty="0">
                <a:solidFill>
                  <a:srgbClr val="CC0000"/>
                </a:solidFill>
                <a:latin typeface="Times New Roman" panose="02020603050405020304" pitchFamily="18" charset="0"/>
              </a:rPr>
              <a:t>．巴西的首都位于                                            </a:t>
            </a:r>
            <a:r>
              <a:rPr lang="en-US" altLang="zh-CN" sz="2800" b="1">
                <a:solidFill>
                  <a:srgbClr val="CC0000"/>
                </a:solidFill>
                <a:latin typeface="Times New Roman" panose="02020603050405020304" pitchFamily="18" charset="0"/>
              </a:rPr>
              <a:t>(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．亚马孙平原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．巴西高原 </a:t>
            </a:r>
          </a:p>
          <a:p>
            <a:pPr>
              <a:lnSpc>
                <a:spcPct val="125000"/>
              </a:lnSpc>
            </a:pPr>
            <a:r>
              <a:rPr lang="en-US" altLang="zh-CN" sz="2800" b="1" dirty="0">
                <a:latin typeface="Times New Roman" panose="02020603050405020304" pitchFamily="18" charset="0"/>
              </a:rPr>
              <a:t>C</a:t>
            </a:r>
            <a:r>
              <a:rPr lang="zh-CN" altLang="en-US" sz="2800" b="1" dirty="0">
                <a:latin typeface="Times New Roman" panose="02020603050405020304" pitchFamily="18" charset="0"/>
              </a:rPr>
              <a:t>．南部沿海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．北部内陆</a:t>
            </a:r>
          </a:p>
        </p:txBody>
      </p:sp>
      <p:sp>
        <p:nvSpPr>
          <p:cNvPr id="271364" name="文本框 271363"/>
          <p:cNvSpPr txBox="1"/>
          <p:nvPr/>
        </p:nvSpPr>
        <p:spPr>
          <a:xfrm>
            <a:off x="7582853" y="1208405"/>
            <a:ext cx="503237"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D</a:t>
            </a:r>
          </a:p>
        </p:txBody>
      </p:sp>
      <p:sp>
        <p:nvSpPr>
          <p:cNvPr id="271367" name="文本框 271366"/>
          <p:cNvSpPr txBox="1"/>
          <p:nvPr/>
        </p:nvSpPr>
        <p:spPr>
          <a:xfrm>
            <a:off x="297498" y="197168"/>
            <a:ext cx="2667000" cy="583565"/>
          </a:xfrm>
          <a:prstGeom prst="rect">
            <a:avLst/>
          </a:prstGeom>
          <a:noFill/>
          <a:ln w="9525">
            <a:noFill/>
          </a:ln>
        </p:spPr>
        <p:txBody>
          <a:bodyPr>
            <a:spAutoFit/>
          </a:bodyPr>
          <a:lstStyle/>
          <a:p>
            <a:pPr algn="ctr"/>
            <a:r>
              <a:rPr lang="zh-CN" altLang="en-US" sz="3200" b="0" dirty="0">
                <a:solidFill>
                  <a:srgbClr val="FF3300"/>
                </a:solidFill>
                <a:effectLst>
                  <a:outerShdw blurRad="38100" dist="38100" dir="2700000">
                    <a:srgbClr val="C0C0C0"/>
                  </a:outerShdw>
                </a:effectLst>
                <a:latin typeface="Arial" panose="020B0604020202020204" pitchFamily="34" charset="0"/>
                <a:ea typeface="黑体" panose="02010609060101010101" pitchFamily="2" charset="-122"/>
              </a:rPr>
              <a:t>课堂练习</a:t>
            </a:r>
          </a:p>
        </p:txBody>
      </p:sp>
      <p:sp>
        <p:nvSpPr>
          <p:cNvPr id="271368" name="文本框 271367"/>
          <p:cNvSpPr txBox="1"/>
          <p:nvPr/>
        </p:nvSpPr>
        <p:spPr>
          <a:xfrm>
            <a:off x="7582853" y="2820988"/>
            <a:ext cx="503237"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A</a:t>
            </a:r>
          </a:p>
        </p:txBody>
      </p:sp>
      <p:sp>
        <p:nvSpPr>
          <p:cNvPr id="271369" name="文本框 271368"/>
          <p:cNvSpPr txBox="1"/>
          <p:nvPr/>
        </p:nvSpPr>
        <p:spPr>
          <a:xfrm>
            <a:off x="7582853" y="4452938"/>
            <a:ext cx="503237"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1364"/>
                                        </p:tgtEl>
                                        <p:attrNameLst>
                                          <p:attrName>style.visibility</p:attrName>
                                        </p:attrNameLst>
                                      </p:cBhvr>
                                      <p:to>
                                        <p:strVal val="visible"/>
                                      </p:to>
                                    </p:set>
                                    <p:anim calcmode="lin" valueType="num">
                                      <p:cBhvr additive="base">
                                        <p:cTn id="7" dur="500" fill="hold"/>
                                        <p:tgtEl>
                                          <p:spTgt spid="271364"/>
                                        </p:tgtEl>
                                        <p:attrNameLst>
                                          <p:attrName>ppt_x</p:attrName>
                                        </p:attrNameLst>
                                      </p:cBhvr>
                                      <p:tavLst>
                                        <p:tav tm="0">
                                          <p:val>
                                            <p:strVal val="#ppt_x"/>
                                          </p:val>
                                        </p:tav>
                                        <p:tav tm="100000">
                                          <p:val>
                                            <p:strVal val="#ppt_x"/>
                                          </p:val>
                                        </p:tav>
                                      </p:tavLst>
                                    </p:anim>
                                    <p:anim calcmode="lin" valueType="num">
                                      <p:cBhvr additive="base">
                                        <p:cTn id="8" dur="500" fill="hold"/>
                                        <p:tgtEl>
                                          <p:spTgt spid="271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1368"/>
                                        </p:tgtEl>
                                        <p:attrNameLst>
                                          <p:attrName>style.visibility</p:attrName>
                                        </p:attrNameLst>
                                      </p:cBhvr>
                                      <p:to>
                                        <p:strVal val="visible"/>
                                      </p:to>
                                    </p:set>
                                    <p:anim calcmode="lin" valueType="num">
                                      <p:cBhvr additive="base">
                                        <p:cTn id="13" dur="500" fill="hold"/>
                                        <p:tgtEl>
                                          <p:spTgt spid="271368"/>
                                        </p:tgtEl>
                                        <p:attrNameLst>
                                          <p:attrName>ppt_x</p:attrName>
                                        </p:attrNameLst>
                                      </p:cBhvr>
                                      <p:tavLst>
                                        <p:tav tm="0">
                                          <p:val>
                                            <p:strVal val="#ppt_x"/>
                                          </p:val>
                                        </p:tav>
                                        <p:tav tm="100000">
                                          <p:val>
                                            <p:strVal val="#ppt_x"/>
                                          </p:val>
                                        </p:tav>
                                      </p:tavLst>
                                    </p:anim>
                                    <p:anim calcmode="lin" valueType="num">
                                      <p:cBhvr additive="base">
                                        <p:cTn id="14" dur="500" fill="hold"/>
                                        <p:tgtEl>
                                          <p:spTgt spid="2713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1369"/>
                                        </p:tgtEl>
                                        <p:attrNameLst>
                                          <p:attrName>style.visibility</p:attrName>
                                        </p:attrNameLst>
                                      </p:cBhvr>
                                      <p:to>
                                        <p:strVal val="visible"/>
                                      </p:to>
                                    </p:set>
                                    <p:anim calcmode="lin" valueType="num">
                                      <p:cBhvr additive="base">
                                        <p:cTn id="19" dur="500" fill="hold"/>
                                        <p:tgtEl>
                                          <p:spTgt spid="271369"/>
                                        </p:tgtEl>
                                        <p:attrNameLst>
                                          <p:attrName>ppt_x</p:attrName>
                                        </p:attrNameLst>
                                      </p:cBhvr>
                                      <p:tavLst>
                                        <p:tav tm="0">
                                          <p:val>
                                            <p:strVal val="#ppt_x"/>
                                          </p:val>
                                        </p:tav>
                                        <p:tav tm="100000">
                                          <p:val>
                                            <p:strVal val="#ppt_x"/>
                                          </p:val>
                                        </p:tav>
                                      </p:tavLst>
                                    </p:anim>
                                    <p:anim calcmode="lin" valueType="num">
                                      <p:cBhvr additive="base">
                                        <p:cTn id="20" dur="500" fill="hold"/>
                                        <p:tgtEl>
                                          <p:spTgt spid="271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4" grpId="0"/>
      <p:bldP spid="271368" grpId="0"/>
      <p:bldP spid="27136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56" name="矩形 103455"/>
          <p:cNvSpPr/>
          <p:nvPr/>
        </p:nvSpPr>
        <p:spPr>
          <a:xfrm>
            <a:off x="217805" y="151765"/>
            <a:ext cx="8717280" cy="6554470"/>
          </a:xfrm>
          <a:prstGeom prst="rect">
            <a:avLst/>
          </a:prstGeom>
          <a:noFill/>
          <a:ln w="9525">
            <a:noFill/>
          </a:ln>
        </p:spPr>
        <p:txBody>
          <a:bodyPr wrap="square">
            <a:spAutoFit/>
          </a:bodyPr>
          <a:lstStyle/>
          <a:p>
            <a:pPr>
              <a:lnSpc>
                <a:spcPct val="125000"/>
              </a:lnSpc>
            </a:pPr>
            <a:r>
              <a:rPr lang="zh-CN" altLang="en-US" sz="2800" dirty="0">
                <a:latin typeface="Times New Roman" panose="02020603050405020304" pitchFamily="18" charset="0"/>
                <a:ea typeface="楷体_GB2312" pitchFamily="49" charset="-122"/>
              </a:rPr>
              <a:t>读右图，完成</a:t>
            </a:r>
            <a:r>
              <a:rPr lang="en-US" altLang="zh-CN" sz="2800" dirty="0">
                <a:latin typeface="Times New Roman" panose="02020603050405020304" pitchFamily="18" charset="0"/>
                <a:ea typeface="楷体_GB2312" pitchFamily="49" charset="-122"/>
              </a:rPr>
              <a:t>4~6</a:t>
            </a:r>
            <a:r>
              <a:rPr lang="zh-CN" altLang="en-US" sz="2800" dirty="0">
                <a:latin typeface="Times New Roman" panose="02020603050405020304" pitchFamily="18" charset="0"/>
                <a:ea typeface="楷体_GB2312" pitchFamily="49" charset="-122"/>
              </a:rPr>
              <a:t>题。</a:t>
            </a:r>
          </a:p>
          <a:p>
            <a:pPr>
              <a:lnSpc>
                <a:spcPct val="125000"/>
              </a:lnSpc>
            </a:pPr>
            <a:r>
              <a:rPr lang="en-US" altLang="zh-CN" sz="2800" dirty="0">
                <a:solidFill>
                  <a:srgbClr val="CC0000"/>
                </a:solidFill>
                <a:latin typeface="Times New Roman" panose="02020603050405020304" pitchFamily="18" charset="0"/>
              </a:rPr>
              <a:t>4 </a:t>
            </a:r>
            <a:r>
              <a:rPr lang="zh-CN" altLang="en-US" sz="2800" dirty="0">
                <a:solidFill>
                  <a:srgbClr val="CC0000"/>
                </a:solidFill>
                <a:latin typeface="Times New Roman" panose="02020603050405020304" pitchFamily="18" charset="0"/>
              </a:rPr>
              <a:t>．该国是                    （    ）</a:t>
            </a:r>
          </a:p>
          <a:p>
            <a:pPr>
              <a:lnSpc>
                <a:spcPct val="125000"/>
              </a:lnSpc>
            </a:pPr>
            <a:r>
              <a:rPr lang="en-US" altLang="zh-CN" sz="2800" dirty="0">
                <a:latin typeface="Arial" panose="020B0604020202020204" pitchFamily="34" charset="0"/>
              </a:rPr>
              <a:t>A</a:t>
            </a:r>
            <a:r>
              <a:rPr lang="zh-CN" altLang="en-US" sz="2800" dirty="0">
                <a:latin typeface="Arial" panose="020B0604020202020204" pitchFamily="34" charset="0"/>
              </a:rPr>
              <a:t>．法国                  </a:t>
            </a:r>
            <a:r>
              <a:rPr lang="en-US" altLang="zh-CN" sz="2800" dirty="0">
                <a:latin typeface="Arial" panose="020B0604020202020204" pitchFamily="34" charset="0"/>
              </a:rPr>
              <a:t>B</a:t>
            </a:r>
            <a:r>
              <a:rPr lang="zh-CN" altLang="en-US" sz="2800" dirty="0">
                <a:latin typeface="Arial" panose="020B0604020202020204" pitchFamily="34" charset="0"/>
              </a:rPr>
              <a:t>．澳大利亚</a:t>
            </a:r>
          </a:p>
          <a:p>
            <a:pPr>
              <a:lnSpc>
                <a:spcPct val="125000"/>
              </a:lnSpc>
            </a:pPr>
            <a:r>
              <a:rPr lang="en-US" altLang="zh-CN" sz="2800" dirty="0">
                <a:latin typeface="Arial" panose="020B0604020202020204" pitchFamily="34" charset="0"/>
              </a:rPr>
              <a:t>C</a:t>
            </a:r>
            <a:r>
              <a:rPr lang="zh-CN" altLang="en-US" sz="2800" dirty="0">
                <a:latin typeface="Arial" panose="020B0604020202020204" pitchFamily="34" charset="0"/>
              </a:rPr>
              <a:t>．埃及                  </a:t>
            </a:r>
            <a:r>
              <a:rPr lang="en-US" altLang="zh-CN" sz="2800" dirty="0">
                <a:latin typeface="Arial" panose="020B0604020202020204" pitchFamily="34" charset="0"/>
              </a:rPr>
              <a:t>D</a:t>
            </a:r>
            <a:r>
              <a:rPr lang="zh-CN" altLang="en-US" sz="2800" dirty="0">
                <a:latin typeface="Arial" panose="020B0604020202020204" pitchFamily="34" charset="0"/>
              </a:rPr>
              <a:t>．巴西</a:t>
            </a:r>
          </a:p>
          <a:p>
            <a:pPr>
              <a:lnSpc>
                <a:spcPct val="125000"/>
              </a:lnSpc>
            </a:pPr>
            <a:r>
              <a:rPr lang="en-US" altLang="zh-CN" sz="2800" dirty="0">
                <a:solidFill>
                  <a:srgbClr val="CC0000"/>
                </a:solidFill>
                <a:latin typeface="Times New Roman" panose="02020603050405020304" pitchFamily="18" charset="0"/>
              </a:rPr>
              <a:t>5</a:t>
            </a:r>
            <a:r>
              <a:rPr lang="zh-CN" altLang="en-US" sz="2800" dirty="0">
                <a:solidFill>
                  <a:srgbClr val="CC0000"/>
                </a:solidFill>
                <a:latin typeface="Times New Roman" panose="02020603050405020304" pitchFamily="18" charset="0"/>
              </a:rPr>
              <a:t>．</a:t>
            </a:r>
            <a:r>
              <a:rPr lang="en-US" altLang="zh-CN" sz="2800" dirty="0">
                <a:solidFill>
                  <a:srgbClr val="CC0000"/>
                </a:solidFill>
                <a:latin typeface="Times New Roman" panose="02020603050405020304" pitchFamily="18" charset="0"/>
              </a:rPr>
              <a:t>①</a:t>
            </a:r>
            <a:r>
              <a:rPr lang="zh-CN" altLang="en-US" sz="2800" dirty="0">
                <a:solidFill>
                  <a:srgbClr val="CC0000"/>
                </a:solidFill>
                <a:latin typeface="Times New Roman" panose="02020603050405020304" pitchFamily="18" charset="0"/>
              </a:rPr>
              <a:t>城市是                 （    ）</a:t>
            </a:r>
          </a:p>
          <a:p>
            <a:pPr>
              <a:lnSpc>
                <a:spcPct val="125000"/>
              </a:lnSpc>
            </a:pPr>
            <a:r>
              <a:rPr lang="en-US" altLang="zh-CN" sz="2800" dirty="0">
                <a:latin typeface="Arial" panose="020B0604020202020204" pitchFamily="34" charset="0"/>
              </a:rPr>
              <a:t>A</a:t>
            </a:r>
            <a:r>
              <a:rPr lang="zh-CN" altLang="en-US" sz="2800" dirty="0">
                <a:latin typeface="Arial" panose="020B0604020202020204" pitchFamily="34" charset="0"/>
              </a:rPr>
              <a:t>．该国的首都</a:t>
            </a:r>
          </a:p>
          <a:p>
            <a:pPr>
              <a:lnSpc>
                <a:spcPct val="125000"/>
              </a:lnSpc>
            </a:pPr>
            <a:r>
              <a:rPr lang="en-US" altLang="zh-CN" sz="2800" dirty="0">
                <a:latin typeface="Arial" panose="020B0604020202020204" pitchFamily="34" charset="0"/>
              </a:rPr>
              <a:t>B</a:t>
            </a:r>
            <a:r>
              <a:rPr lang="zh-CN" altLang="en-US" sz="2800" dirty="0">
                <a:latin typeface="Arial" panose="020B0604020202020204" pitchFamily="34" charset="0"/>
              </a:rPr>
              <a:t>．该国最大城市</a:t>
            </a:r>
          </a:p>
          <a:p>
            <a:pPr>
              <a:lnSpc>
                <a:spcPct val="125000"/>
              </a:lnSpc>
            </a:pPr>
            <a:r>
              <a:rPr lang="en-US" altLang="zh-CN" sz="2800" dirty="0">
                <a:latin typeface="Arial" panose="020B0604020202020204" pitchFamily="34" charset="0"/>
              </a:rPr>
              <a:t>C</a:t>
            </a:r>
            <a:r>
              <a:rPr lang="zh-CN" altLang="en-US" sz="2800" dirty="0">
                <a:latin typeface="Arial" panose="020B0604020202020204" pitchFamily="34" charset="0"/>
              </a:rPr>
              <a:t>．该国最大的港口 </a:t>
            </a:r>
          </a:p>
          <a:p>
            <a:pPr>
              <a:lnSpc>
                <a:spcPct val="125000"/>
              </a:lnSpc>
            </a:pPr>
            <a:r>
              <a:rPr lang="en-US" altLang="zh-CN" sz="2800" dirty="0">
                <a:latin typeface="Arial" panose="020B0604020202020204" pitchFamily="34" charset="0"/>
              </a:rPr>
              <a:t>D</a:t>
            </a:r>
            <a:r>
              <a:rPr lang="zh-CN" altLang="en-US" sz="2800" dirty="0">
                <a:latin typeface="Arial" panose="020B0604020202020204" pitchFamily="34" charset="0"/>
              </a:rPr>
              <a:t>．该国的工业中心</a:t>
            </a:r>
          </a:p>
          <a:p>
            <a:pPr>
              <a:lnSpc>
                <a:spcPct val="125000"/>
              </a:lnSpc>
            </a:pPr>
            <a:r>
              <a:rPr lang="en-US" altLang="zh-CN" sz="2800" dirty="0">
                <a:solidFill>
                  <a:srgbClr val="CC0000"/>
                </a:solidFill>
                <a:latin typeface="Times New Roman" panose="02020603050405020304" pitchFamily="18" charset="0"/>
              </a:rPr>
              <a:t>6</a:t>
            </a:r>
            <a:r>
              <a:rPr lang="zh-CN" altLang="en-US" sz="2800" dirty="0">
                <a:solidFill>
                  <a:srgbClr val="CC0000"/>
                </a:solidFill>
                <a:latin typeface="Times New Roman" panose="02020603050405020304" pitchFamily="18" charset="0"/>
              </a:rPr>
              <a:t>．</a:t>
            </a:r>
            <a:r>
              <a:rPr lang="en-US" altLang="zh-CN" sz="2800" dirty="0">
                <a:solidFill>
                  <a:srgbClr val="CC0000"/>
                </a:solidFill>
                <a:latin typeface="Times New Roman" panose="02020603050405020304" pitchFamily="18" charset="0"/>
              </a:rPr>
              <a:t>①</a:t>
            </a:r>
            <a:r>
              <a:rPr lang="zh-CN" altLang="en-US" sz="2800" dirty="0">
                <a:solidFill>
                  <a:srgbClr val="CC0000"/>
                </a:solidFill>
                <a:latin typeface="Times New Roman" panose="02020603050405020304" pitchFamily="18" charset="0"/>
              </a:rPr>
              <a:t>城市的气候类型是                           （    ）</a:t>
            </a:r>
          </a:p>
          <a:p>
            <a:pPr>
              <a:lnSpc>
                <a:spcPct val="125000"/>
              </a:lnSpc>
            </a:pPr>
            <a:r>
              <a:rPr lang="en-US" altLang="zh-CN" sz="2800" dirty="0">
                <a:latin typeface="Arial" panose="020B0604020202020204" pitchFamily="34" charset="0"/>
              </a:rPr>
              <a:t>A</a:t>
            </a:r>
            <a:r>
              <a:rPr lang="zh-CN" altLang="en-US" sz="2800" dirty="0">
                <a:latin typeface="Arial" panose="020B0604020202020204" pitchFamily="34" charset="0"/>
              </a:rPr>
              <a:t>．热带草原气候                    </a:t>
            </a:r>
            <a:r>
              <a:rPr lang="en-US" altLang="zh-CN" sz="2800" dirty="0">
                <a:latin typeface="Arial" panose="020B0604020202020204" pitchFamily="34" charset="0"/>
              </a:rPr>
              <a:t>B</a:t>
            </a:r>
            <a:r>
              <a:rPr lang="zh-CN" altLang="en-US" sz="2800" dirty="0">
                <a:latin typeface="Arial" panose="020B0604020202020204" pitchFamily="34" charset="0"/>
              </a:rPr>
              <a:t>．热带沙漠气候</a:t>
            </a:r>
          </a:p>
          <a:p>
            <a:pPr>
              <a:lnSpc>
                <a:spcPct val="125000"/>
              </a:lnSpc>
            </a:pPr>
            <a:r>
              <a:rPr lang="en-US" altLang="zh-CN" sz="2800" dirty="0">
                <a:latin typeface="Arial" panose="020B0604020202020204" pitchFamily="34" charset="0"/>
              </a:rPr>
              <a:t>C</a:t>
            </a:r>
            <a:r>
              <a:rPr lang="zh-CN" altLang="en-US" sz="2800" dirty="0">
                <a:latin typeface="Arial" panose="020B0604020202020204" pitchFamily="34" charset="0"/>
              </a:rPr>
              <a:t>．热带季风气候                    </a:t>
            </a:r>
            <a:r>
              <a:rPr lang="en-US" altLang="zh-CN" sz="2800" dirty="0">
                <a:latin typeface="Arial" panose="020B0604020202020204" pitchFamily="34" charset="0"/>
              </a:rPr>
              <a:t>D</a:t>
            </a:r>
            <a:r>
              <a:rPr lang="zh-CN" altLang="en-US" sz="2800" dirty="0">
                <a:latin typeface="Arial" panose="020B0604020202020204" pitchFamily="34" charset="0"/>
              </a:rPr>
              <a:t>．热带雨林气候</a:t>
            </a:r>
          </a:p>
        </p:txBody>
      </p:sp>
      <p:pic>
        <p:nvPicPr>
          <p:cNvPr id="103453" name="图片 103452" descr="未标题-1"/>
          <p:cNvPicPr>
            <a:picLocks noChangeAspect="1"/>
          </p:cNvPicPr>
          <p:nvPr/>
        </p:nvPicPr>
        <p:blipFill>
          <a:blip r:embed="rId2">
            <a:clrChange>
              <a:clrFrom>
                <a:srgbClr val="FFFFFF"/>
              </a:clrFrom>
              <a:clrTo>
                <a:srgbClr val="FFFFFF">
                  <a:alpha val="0"/>
                </a:srgbClr>
              </a:clrTo>
            </a:clrChange>
          </a:blip>
          <a:stretch>
            <a:fillRect/>
          </a:stretch>
        </p:blipFill>
        <p:spPr>
          <a:xfrm>
            <a:off x="7831455" y="1088390"/>
            <a:ext cx="3527425" cy="3509963"/>
          </a:xfrm>
          <a:prstGeom prst="rect">
            <a:avLst/>
          </a:prstGeom>
          <a:noFill/>
          <a:ln w="9525">
            <a:noFill/>
          </a:ln>
        </p:spPr>
      </p:pic>
      <p:sp>
        <p:nvSpPr>
          <p:cNvPr id="103458" name="文本框 103457"/>
          <p:cNvSpPr txBox="1"/>
          <p:nvPr/>
        </p:nvSpPr>
        <p:spPr>
          <a:xfrm>
            <a:off x="4065905" y="784543"/>
            <a:ext cx="503238"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A</a:t>
            </a:r>
          </a:p>
        </p:txBody>
      </p:sp>
      <p:sp>
        <p:nvSpPr>
          <p:cNvPr id="103459" name="文本框 103458"/>
          <p:cNvSpPr txBox="1"/>
          <p:nvPr/>
        </p:nvSpPr>
        <p:spPr>
          <a:xfrm>
            <a:off x="4066223" y="2391093"/>
            <a:ext cx="503237"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A</a:t>
            </a:r>
          </a:p>
        </p:txBody>
      </p:sp>
      <p:sp>
        <p:nvSpPr>
          <p:cNvPr id="103460" name="文本框 103459"/>
          <p:cNvSpPr txBox="1"/>
          <p:nvPr/>
        </p:nvSpPr>
        <p:spPr>
          <a:xfrm>
            <a:off x="6724333" y="5013643"/>
            <a:ext cx="503237"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ea typeface="楷体_GB2312" pitchFamily="49" charset="-122"/>
              </a:rPr>
              <a:t>A</a:t>
            </a: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458"/>
                                        </p:tgtEl>
                                        <p:attrNameLst>
                                          <p:attrName>style.visibility</p:attrName>
                                        </p:attrNameLst>
                                      </p:cBhvr>
                                      <p:to>
                                        <p:strVal val="visible"/>
                                      </p:to>
                                    </p:set>
                                    <p:anim calcmode="lin" valueType="num">
                                      <p:cBhvr additive="base">
                                        <p:cTn id="7" dur="500" fill="hold"/>
                                        <p:tgtEl>
                                          <p:spTgt spid="103458"/>
                                        </p:tgtEl>
                                        <p:attrNameLst>
                                          <p:attrName>ppt_x</p:attrName>
                                        </p:attrNameLst>
                                      </p:cBhvr>
                                      <p:tavLst>
                                        <p:tav tm="0">
                                          <p:val>
                                            <p:strVal val="#ppt_x"/>
                                          </p:val>
                                        </p:tav>
                                        <p:tav tm="100000">
                                          <p:val>
                                            <p:strVal val="#ppt_x"/>
                                          </p:val>
                                        </p:tav>
                                      </p:tavLst>
                                    </p:anim>
                                    <p:anim calcmode="lin" valueType="num">
                                      <p:cBhvr additive="base">
                                        <p:cTn id="8" dur="500" fill="hold"/>
                                        <p:tgtEl>
                                          <p:spTgt spid="1034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459"/>
                                        </p:tgtEl>
                                        <p:attrNameLst>
                                          <p:attrName>style.visibility</p:attrName>
                                        </p:attrNameLst>
                                      </p:cBhvr>
                                      <p:to>
                                        <p:strVal val="visible"/>
                                      </p:to>
                                    </p:set>
                                    <p:anim calcmode="lin" valueType="num">
                                      <p:cBhvr additive="base">
                                        <p:cTn id="13" dur="500" fill="hold"/>
                                        <p:tgtEl>
                                          <p:spTgt spid="103459"/>
                                        </p:tgtEl>
                                        <p:attrNameLst>
                                          <p:attrName>ppt_x</p:attrName>
                                        </p:attrNameLst>
                                      </p:cBhvr>
                                      <p:tavLst>
                                        <p:tav tm="0">
                                          <p:val>
                                            <p:strVal val="#ppt_x"/>
                                          </p:val>
                                        </p:tav>
                                        <p:tav tm="100000">
                                          <p:val>
                                            <p:strVal val="#ppt_x"/>
                                          </p:val>
                                        </p:tav>
                                      </p:tavLst>
                                    </p:anim>
                                    <p:anim calcmode="lin" valueType="num">
                                      <p:cBhvr additive="base">
                                        <p:cTn id="14" dur="500" fill="hold"/>
                                        <p:tgtEl>
                                          <p:spTgt spid="10345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3460"/>
                                        </p:tgtEl>
                                        <p:attrNameLst>
                                          <p:attrName>style.visibility</p:attrName>
                                        </p:attrNameLst>
                                      </p:cBhvr>
                                      <p:to>
                                        <p:strVal val="visible"/>
                                      </p:to>
                                    </p:set>
                                    <p:anim calcmode="lin" valueType="num">
                                      <p:cBhvr additive="base">
                                        <p:cTn id="19" dur="500" fill="hold"/>
                                        <p:tgtEl>
                                          <p:spTgt spid="103460"/>
                                        </p:tgtEl>
                                        <p:attrNameLst>
                                          <p:attrName>ppt_x</p:attrName>
                                        </p:attrNameLst>
                                      </p:cBhvr>
                                      <p:tavLst>
                                        <p:tav tm="0">
                                          <p:val>
                                            <p:strVal val="#ppt_x"/>
                                          </p:val>
                                        </p:tav>
                                        <p:tav tm="100000">
                                          <p:val>
                                            <p:strVal val="#ppt_x"/>
                                          </p:val>
                                        </p:tav>
                                      </p:tavLst>
                                    </p:anim>
                                    <p:anim calcmode="lin" valueType="num">
                                      <p:cBhvr additive="base">
                                        <p:cTn id="20" dur="500" fill="hold"/>
                                        <p:tgtEl>
                                          <p:spTgt spid="103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58" grpId="0"/>
      <p:bldP spid="103459" grpId="0"/>
      <p:bldP spid="10346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2" name="图片 283651" descr="巴西人口分布和城市"/>
          <p:cNvPicPr>
            <a:picLocks noChangeAspect="1"/>
          </p:cNvPicPr>
          <p:nvPr/>
        </p:nvPicPr>
        <p:blipFill>
          <a:blip r:embed="rId2">
            <a:clrChange>
              <a:clrFrom>
                <a:srgbClr val="FFFFFF"/>
              </a:clrFrom>
              <a:clrTo>
                <a:srgbClr val="FFFFFF">
                  <a:alpha val="0"/>
                </a:srgbClr>
              </a:clrTo>
            </a:clrChange>
          </a:blip>
          <a:stretch>
            <a:fillRect/>
          </a:stretch>
        </p:blipFill>
        <p:spPr>
          <a:xfrm>
            <a:off x="7467918" y="577850"/>
            <a:ext cx="4176712" cy="4114800"/>
          </a:xfrm>
          <a:prstGeom prst="rect">
            <a:avLst/>
          </a:prstGeom>
          <a:noFill/>
          <a:ln w="9525">
            <a:noFill/>
          </a:ln>
        </p:spPr>
      </p:pic>
      <p:sp>
        <p:nvSpPr>
          <p:cNvPr id="283655" name="矩形 283654"/>
          <p:cNvSpPr/>
          <p:nvPr/>
        </p:nvSpPr>
        <p:spPr>
          <a:xfrm>
            <a:off x="360045" y="302260"/>
            <a:ext cx="11161395" cy="5775960"/>
          </a:xfrm>
          <a:prstGeom prst="rect">
            <a:avLst/>
          </a:prstGeom>
          <a:noFill/>
          <a:ln w="9525">
            <a:noFill/>
          </a:ln>
        </p:spPr>
        <p:txBody>
          <a:bodyPr wrap="square">
            <a:spAutoFit/>
          </a:bodyPr>
          <a:lstStyle/>
          <a:p>
            <a:pPr>
              <a:lnSpc>
                <a:spcPct val="120000"/>
              </a:lnSpc>
            </a:pPr>
            <a:r>
              <a:rPr lang="en-US" altLang="zh-CN" sz="2800" b="1" dirty="0">
                <a:solidFill>
                  <a:srgbClr val="CC0000"/>
                </a:solidFill>
                <a:latin typeface="Times New Roman" panose="02020603050405020304" pitchFamily="18" charset="0"/>
              </a:rPr>
              <a:t>7. </a:t>
            </a:r>
            <a:r>
              <a:rPr lang="zh-CN" altLang="en-US" sz="2800" b="1" dirty="0">
                <a:solidFill>
                  <a:srgbClr val="CC0000"/>
                </a:solidFill>
                <a:latin typeface="Times New Roman" panose="02020603050405020304" pitchFamily="18" charset="0"/>
              </a:rPr>
              <a:t>读“巴西人口分布图”回答问题。</a:t>
            </a:r>
          </a:p>
          <a:p>
            <a:pPr>
              <a:lnSpc>
                <a:spcPct val="120000"/>
              </a:lnSpc>
            </a:pPr>
            <a:r>
              <a:rPr lang="zh-CN" altLang="en-US" sz="2800" b="1" dirty="0">
                <a:latin typeface="Arial" panose="020B0604020202020204" pitchFamily="34" charset="0"/>
              </a:rPr>
              <a:t>（</a:t>
            </a:r>
            <a:r>
              <a:rPr lang="en-US" altLang="zh-CN" sz="2800" b="1" dirty="0">
                <a:latin typeface="Arial" panose="020B0604020202020204" pitchFamily="34" charset="0"/>
              </a:rPr>
              <a:t>1</a:t>
            </a:r>
            <a:r>
              <a:rPr lang="zh-CN" altLang="en-US" sz="2800" b="1" dirty="0">
                <a:latin typeface="Arial" panose="020B0604020202020204" pitchFamily="34" charset="0"/>
              </a:rPr>
              <a:t>）据图描述巴西人口分</a:t>
            </a:r>
          </a:p>
          <a:p>
            <a:pPr>
              <a:lnSpc>
                <a:spcPct val="120000"/>
              </a:lnSpc>
            </a:pPr>
            <a:r>
              <a:rPr lang="zh-CN" altLang="en-US" sz="2800" b="1" dirty="0">
                <a:latin typeface="Arial" panose="020B0604020202020204" pitchFamily="34" charset="0"/>
              </a:rPr>
              <a:t>布的特点。</a:t>
            </a:r>
          </a:p>
          <a:p>
            <a:pPr>
              <a:lnSpc>
                <a:spcPct val="120000"/>
              </a:lnSpc>
            </a:pPr>
            <a:r>
              <a:rPr lang="zh-CN" altLang="en-US" sz="2800" b="1" dirty="0">
                <a:latin typeface="Arial" panose="020B0604020202020204" pitchFamily="34" charset="0"/>
              </a:rPr>
              <a:t>    </a:t>
            </a:r>
            <a:r>
              <a:rPr lang="zh-CN" altLang="en-US" sz="2800" b="1" dirty="0">
                <a:solidFill>
                  <a:srgbClr val="3333FF"/>
                </a:solidFill>
                <a:latin typeface="Arial" panose="020B0604020202020204" pitchFamily="34" charset="0"/>
                <a:ea typeface="楷体_GB2312" pitchFamily="49" charset="-122"/>
              </a:rPr>
              <a:t>巴西人口主要分布在东</a:t>
            </a:r>
          </a:p>
          <a:p>
            <a:pPr>
              <a:lnSpc>
                <a:spcPct val="120000"/>
              </a:lnSpc>
            </a:pPr>
            <a:r>
              <a:rPr lang="zh-CN" altLang="en-US" sz="2800" b="1" dirty="0">
                <a:solidFill>
                  <a:srgbClr val="3333FF"/>
                </a:solidFill>
                <a:latin typeface="Arial" panose="020B0604020202020204" pitchFamily="34" charset="0"/>
                <a:ea typeface="楷体_GB2312" pitchFamily="49" charset="-122"/>
              </a:rPr>
              <a:t>南沿海一带。</a:t>
            </a:r>
          </a:p>
          <a:p>
            <a:pPr>
              <a:lnSpc>
                <a:spcPct val="120000"/>
              </a:lnSpc>
            </a:pPr>
            <a:r>
              <a:rPr lang="zh-CN" altLang="en-US" sz="2800" b="1" dirty="0">
                <a:latin typeface="Arial" panose="020B0604020202020204" pitchFamily="34" charset="0"/>
              </a:rPr>
              <a:t>（</a:t>
            </a:r>
            <a:r>
              <a:rPr lang="en-US" altLang="zh-CN" sz="2800" b="1" dirty="0">
                <a:latin typeface="Arial" panose="020B0604020202020204" pitchFamily="34" charset="0"/>
              </a:rPr>
              <a:t>2</a:t>
            </a:r>
            <a:r>
              <a:rPr lang="zh-CN" altLang="en-US" sz="2800" b="1" dirty="0">
                <a:latin typeface="Arial" panose="020B0604020202020204" pitchFamily="34" charset="0"/>
              </a:rPr>
              <a:t>）巴西北部人口稀疏的</a:t>
            </a:r>
          </a:p>
          <a:p>
            <a:pPr>
              <a:lnSpc>
                <a:spcPct val="120000"/>
              </a:lnSpc>
            </a:pPr>
            <a:r>
              <a:rPr lang="zh-CN" altLang="en-US" sz="2800" b="1" dirty="0">
                <a:latin typeface="Arial" panose="020B0604020202020204" pitchFamily="34" charset="0"/>
              </a:rPr>
              <a:t>主要原因是什么？</a:t>
            </a:r>
          </a:p>
          <a:p>
            <a:pPr>
              <a:lnSpc>
                <a:spcPct val="120000"/>
              </a:lnSpc>
            </a:pPr>
            <a:r>
              <a:rPr lang="zh-CN" altLang="en-US" sz="2800" b="1" dirty="0">
                <a:latin typeface="Arial" panose="020B0604020202020204" pitchFamily="34" charset="0"/>
              </a:rPr>
              <a:t>    </a:t>
            </a:r>
            <a:r>
              <a:rPr lang="zh-CN" altLang="en-US" sz="2800" b="1" dirty="0">
                <a:solidFill>
                  <a:srgbClr val="3333FF"/>
                </a:solidFill>
                <a:latin typeface="Arial" panose="020B0604020202020204" pitchFamily="34" charset="0"/>
                <a:ea typeface="楷体_GB2312" pitchFamily="49" charset="-122"/>
              </a:rPr>
              <a:t>巴西北部为位于亚马孙平原，是热带雨林气候，</a:t>
            </a:r>
          </a:p>
          <a:p>
            <a:pPr>
              <a:lnSpc>
                <a:spcPct val="120000"/>
              </a:lnSpc>
            </a:pPr>
            <a:r>
              <a:rPr lang="zh-CN" altLang="en-US" sz="2800" b="1" dirty="0">
                <a:solidFill>
                  <a:srgbClr val="3333FF"/>
                </a:solidFill>
                <a:latin typeface="Arial" panose="020B0604020202020204" pitchFamily="34" charset="0"/>
                <a:ea typeface="楷体_GB2312" pitchFamily="49" charset="-122"/>
              </a:rPr>
              <a:t>气候湿热，丛林密集，不适合人居住。</a:t>
            </a:r>
          </a:p>
          <a:p>
            <a:pPr>
              <a:lnSpc>
                <a:spcPct val="120000"/>
              </a:lnSpc>
            </a:pPr>
            <a:r>
              <a:rPr lang="zh-CN" altLang="en-US" sz="2800" b="1" dirty="0">
                <a:latin typeface="Arial" panose="020B0604020202020204" pitchFamily="34" charset="0"/>
              </a:rPr>
              <a:t>（</a:t>
            </a:r>
            <a:r>
              <a:rPr lang="en-US" altLang="zh-CN" sz="2800" b="1" dirty="0">
                <a:latin typeface="Arial" panose="020B0604020202020204" pitchFamily="34" charset="0"/>
              </a:rPr>
              <a:t>3</a:t>
            </a:r>
            <a:r>
              <a:rPr lang="zh-CN" altLang="en-US" sz="2800" b="1" dirty="0">
                <a:latin typeface="Arial" panose="020B0604020202020204" pitchFamily="34" charset="0"/>
              </a:rPr>
              <a:t>）巴西的城市化水平</a:t>
            </a:r>
            <a:r>
              <a:rPr lang="en-US" altLang="zh-CN" sz="2800" b="1" dirty="0">
                <a:latin typeface="Arial" panose="020B0604020202020204" pitchFamily="34" charset="0"/>
              </a:rPr>
              <a:t>____</a:t>
            </a:r>
            <a:r>
              <a:rPr lang="zh-CN" altLang="en-US" sz="2800" b="1" dirty="0">
                <a:latin typeface="Arial" panose="020B0604020202020204" pitchFamily="34" charset="0"/>
              </a:rPr>
              <a:t>，这可能带来哪些城市问题？</a:t>
            </a:r>
          </a:p>
          <a:p>
            <a:pPr>
              <a:lnSpc>
                <a:spcPct val="120000"/>
              </a:lnSpc>
            </a:pPr>
            <a:r>
              <a:rPr lang="zh-CN" altLang="en-US" sz="2800" b="1" dirty="0">
                <a:latin typeface="Arial" panose="020B0604020202020204" pitchFamily="34" charset="0"/>
              </a:rPr>
              <a:t>    </a:t>
            </a:r>
            <a:r>
              <a:rPr lang="zh-CN" altLang="en-US" sz="2800" b="1" dirty="0">
                <a:solidFill>
                  <a:srgbClr val="3333FF"/>
                </a:solidFill>
                <a:latin typeface="Arial" panose="020B0604020202020204" pitchFamily="34" charset="0"/>
                <a:ea typeface="楷体_GB2312" pitchFamily="49" charset="-122"/>
              </a:rPr>
              <a:t>城市环境质量下降，交通拥挤，居住条件差，教育和就业压力大等。</a:t>
            </a:r>
          </a:p>
        </p:txBody>
      </p:sp>
      <p:sp>
        <p:nvSpPr>
          <p:cNvPr id="283656" name="文本框 283655"/>
          <p:cNvSpPr txBox="1"/>
          <p:nvPr/>
        </p:nvSpPr>
        <p:spPr>
          <a:xfrm>
            <a:off x="4309745" y="4905058"/>
            <a:ext cx="503238" cy="521970"/>
          </a:xfrm>
          <a:prstGeom prst="rect">
            <a:avLst/>
          </a:prstGeom>
          <a:noFill/>
          <a:ln w="12700">
            <a:noFill/>
          </a:ln>
        </p:spPr>
        <p:txBody>
          <a:bodyPr>
            <a:spAutoFit/>
          </a:bodyPr>
          <a:lstStyle/>
          <a:p>
            <a:pPr algn="ctr"/>
            <a:r>
              <a:rPr lang="zh-CN" altLang="en-US" sz="2800" dirty="0">
                <a:solidFill>
                  <a:srgbClr val="3333FF"/>
                </a:solidFill>
                <a:latin typeface="Times New Roman" panose="02020603050405020304" pitchFamily="18" charset="0"/>
                <a:ea typeface="黑体" panose="02010609060101010101" pitchFamily="2" charset="-122"/>
              </a:rPr>
              <a:t>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655">
                                            <p:txEl>
                                              <p:pRg st="3" end="3"/>
                                            </p:txEl>
                                          </p:spTgt>
                                        </p:tgtEl>
                                        <p:attrNameLst>
                                          <p:attrName>style.visibility</p:attrName>
                                        </p:attrNameLst>
                                      </p:cBhvr>
                                      <p:to>
                                        <p:strVal val="visible"/>
                                      </p:to>
                                    </p:set>
                                    <p:anim calcmode="lin" valueType="num">
                                      <p:cBhvr additive="base">
                                        <p:cTn id="7" dur="500" fill="hold"/>
                                        <p:tgtEl>
                                          <p:spTgt spid="28365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365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3655">
                                            <p:txEl>
                                              <p:pRg st="4" end="4"/>
                                            </p:txEl>
                                          </p:spTgt>
                                        </p:tgtEl>
                                        <p:attrNameLst>
                                          <p:attrName>style.visibility</p:attrName>
                                        </p:attrNameLst>
                                      </p:cBhvr>
                                      <p:to>
                                        <p:strVal val="visible"/>
                                      </p:to>
                                    </p:set>
                                    <p:anim calcmode="lin" valueType="num">
                                      <p:cBhvr additive="base">
                                        <p:cTn id="11" dur="500" fill="hold"/>
                                        <p:tgtEl>
                                          <p:spTgt spid="28365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36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3655">
                                            <p:txEl>
                                              <p:charRg st="82" end="97"/>
                                            </p:txEl>
                                          </p:spTgt>
                                        </p:tgtEl>
                                        <p:attrNameLst>
                                          <p:attrName>style.visibility</p:attrName>
                                        </p:attrNameLst>
                                      </p:cBhvr>
                                      <p:to>
                                        <p:strVal val="visible"/>
                                      </p:to>
                                    </p:set>
                                    <p:anim calcmode="lin" valueType="num">
                                      <p:cBhvr additive="base">
                                        <p:cTn id="17" dur="500" fill="hold"/>
                                        <p:tgtEl>
                                          <p:spTgt spid="283655">
                                            <p:txEl>
                                              <p:charRg st="82" end="9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3655">
                                            <p:txEl>
                                              <p:charRg st="82" end="97"/>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3655">
                                            <p:txEl>
                                              <p:charRg st="8" end="8"/>
                                            </p:txEl>
                                          </p:spTgt>
                                        </p:tgtEl>
                                        <p:attrNameLst>
                                          <p:attrName>style.visibility</p:attrName>
                                        </p:attrNameLst>
                                      </p:cBhvr>
                                      <p:to>
                                        <p:strVal val="visible"/>
                                      </p:to>
                                    </p:set>
                                    <p:anim calcmode="lin" valueType="num">
                                      <p:cBhvr additive="base">
                                        <p:cTn id="23" dur="500" fill="hold"/>
                                        <p:tgtEl>
                                          <p:spTgt spid="283655">
                                            <p:txEl>
                                              <p:char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3655">
                                            <p:txEl>
                                              <p:char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83656"/>
                                        </p:tgtEl>
                                        <p:attrNameLst>
                                          <p:attrName>style.visibility</p:attrName>
                                        </p:attrNameLst>
                                      </p:cBhvr>
                                      <p:to>
                                        <p:strVal val="visible"/>
                                      </p:to>
                                    </p:set>
                                    <p:anim calcmode="lin" valueType="num">
                                      <p:cBhvr additive="base">
                                        <p:cTn id="29" dur="500" fill="hold"/>
                                        <p:tgtEl>
                                          <p:spTgt spid="283656"/>
                                        </p:tgtEl>
                                        <p:attrNameLst>
                                          <p:attrName>ppt_x</p:attrName>
                                        </p:attrNameLst>
                                      </p:cBhvr>
                                      <p:tavLst>
                                        <p:tav tm="0">
                                          <p:val>
                                            <p:strVal val="#ppt_x"/>
                                          </p:val>
                                        </p:tav>
                                        <p:tav tm="100000">
                                          <p:val>
                                            <p:strVal val="#ppt_x"/>
                                          </p:val>
                                        </p:tav>
                                      </p:tavLst>
                                    </p:anim>
                                    <p:anim calcmode="lin" valueType="num">
                                      <p:cBhvr additive="base">
                                        <p:cTn id="30" dur="500" fill="hold"/>
                                        <p:tgtEl>
                                          <p:spTgt spid="28365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83655">
                                            <p:txEl>
                                              <p:charRg st="148" end="181"/>
                                            </p:txEl>
                                          </p:spTgt>
                                        </p:tgtEl>
                                        <p:attrNameLst>
                                          <p:attrName>style.visibility</p:attrName>
                                        </p:attrNameLst>
                                      </p:cBhvr>
                                      <p:to>
                                        <p:strVal val="visible"/>
                                      </p:to>
                                    </p:set>
                                    <p:anim calcmode="lin" valueType="num">
                                      <p:cBhvr additive="base">
                                        <p:cTn id="35" dur="500" fill="hold"/>
                                        <p:tgtEl>
                                          <p:spTgt spid="283655">
                                            <p:txEl>
                                              <p:charRg st="148" end="18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83655">
                                            <p:txEl>
                                              <p:charRg st="148" end="18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8" name="矩形 267267"/>
          <p:cNvSpPr/>
          <p:nvPr/>
        </p:nvSpPr>
        <p:spPr>
          <a:xfrm>
            <a:off x="4248150" y="2967038"/>
            <a:ext cx="3695700" cy="923925"/>
          </a:xfrm>
          <a:prstGeom prst="rect">
            <a:avLst/>
          </a:prstGeom>
        </p:spPr>
        <p:txBody>
          <a:bodyPr wrap="none" fromWordArt="1">
            <a:prstTxWarp prst="textPlain">
              <a:avLst>
                <a:gd name="adj" fmla="val 50000"/>
              </a:avLst>
            </a:prstTxWarp>
            <a:normAutofit fontScale="77500" lnSpcReduction="10000"/>
          </a:bodyPr>
          <a:lstStyle/>
          <a:p>
            <a:pPr algn="ctr"/>
            <a:r>
              <a:rPr lang="zh-CN" altLang="en-US" sz="7200" b="1">
                <a:ln w="12700" cap="flat" cmpd="sng">
                  <a:solidFill>
                    <a:srgbClr val="EAEAEA"/>
                  </a:solidFill>
                  <a:prstDash val="solid"/>
                  <a:headEnd type="none" w="med" len="med"/>
                  <a:tailEnd type="none" w="med" len="med"/>
                </a:ln>
                <a:gradFill rotWithShape="0">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80000"/>
                    </a:srgbClr>
                  </a:outerShdw>
                </a:effectLst>
                <a:latin typeface="微软雅黑" panose="020B0503020204020204" charset="-122"/>
                <a:ea typeface="微软雅黑" panose="020B0503020204020204" charset="-122"/>
              </a:rPr>
              <a:t>澳大利亚</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92" name="图片 268291" descr="大洋洲政区"/>
          <p:cNvPicPr>
            <a:picLocks noChangeAspect="1"/>
          </p:cNvPicPr>
          <p:nvPr/>
        </p:nvPicPr>
        <p:blipFill>
          <a:blip r:embed="rId2"/>
          <a:stretch>
            <a:fillRect/>
          </a:stretch>
        </p:blipFill>
        <p:spPr>
          <a:xfrm>
            <a:off x="2156460" y="869950"/>
            <a:ext cx="8073390" cy="5851525"/>
          </a:xfrm>
          <a:prstGeom prst="rect">
            <a:avLst/>
          </a:prstGeom>
          <a:noFill/>
          <a:ln w="9525">
            <a:noFill/>
          </a:ln>
        </p:spPr>
      </p:pic>
      <p:sp>
        <p:nvSpPr>
          <p:cNvPr id="268293" name="文本框 268292"/>
          <p:cNvSpPr txBox="1"/>
          <p:nvPr/>
        </p:nvSpPr>
        <p:spPr>
          <a:xfrm>
            <a:off x="1980248" y="133985"/>
            <a:ext cx="8424862" cy="645160"/>
          </a:xfrm>
          <a:prstGeom prst="rect">
            <a:avLst/>
          </a:prstGeom>
          <a:solidFill>
            <a:srgbClr val="FFFF99"/>
          </a:solidFill>
          <a:ln w="9525" cap="flat" cmpd="sng">
            <a:solidFill>
              <a:srgbClr val="000080"/>
            </a:solidFill>
            <a:prstDash val="solid"/>
            <a:miter/>
            <a:headEnd type="none" w="med" len="med"/>
            <a:tailEnd type="none" w="med" len="med"/>
          </a:ln>
        </p:spPr>
        <p:txBody>
          <a:bodyPr>
            <a:spAutoFit/>
          </a:bodyPr>
          <a:lstStyle/>
          <a:p>
            <a:pPr>
              <a:spcBef>
                <a:spcPct val="50000"/>
              </a:spcBef>
            </a:pPr>
            <a:r>
              <a:rPr lang="en-US" altLang="zh-CN" dirty="0">
                <a:latin typeface="Arial" panose="020B0604020202020204" pitchFamily="34" charset="0"/>
              </a:rPr>
              <a:t>       </a:t>
            </a:r>
            <a:r>
              <a:rPr lang="zh-CN" altLang="en-US" dirty="0">
                <a:latin typeface="Arial" panose="020B0604020202020204" pitchFamily="34" charset="0"/>
              </a:rPr>
              <a:t>读图，找出澳大利亚大陆、塔斯马尼亚岛，新西兰、珊瑚湖和波利尼西亚、密克罗尼西亚、美拉尼西亚三大群岛，说一说大洋洲位于哪些大洲与大洋之间。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10000"/>
                                  </p:iterate>
                                  <p:childTnLst>
                                    <p:set>
                                      <p:cBhvr>
                                        <p:cTn id="6" dur="1" fill="hold">
                                          <p:stCondLst>
                                            <p:cond delay="0"/>
                                          </p:stCondLst>
                                        </p:cTn>
                                        <p:tgtEl>
                                          <p:spTgt spid="268293"/>
                                        </p:tgtEl>
                                        <p:attrNameLst>
                                          <p:attrName>style.visibility</p:attrName>
                                        </p:attrNameLst>
                                      </p:cBhvr>
                                      <p:to>
                                        <p:strVal val="visible"/>
                                      </p:to>
                                    </p:set>
                                    <p:anim calcmode="lin" valueType="num">
                                      <p:cBhvr additive="base">
                                        <p:cTn id="7" dur="500" fill="hold"/>
                                        <p:tgtEl>
                                          <p:spTgt spid="268293"/>
                                        </p:tgtEl>
                                        <p:attrNameLst>
                                          <p:attrName>ppt_x</p:attrName>
                                        </p:attrNameLst>
                                      </p:cBhvr>
                                      <p:tavLst>
                                        <p:tav tm="0">
                                          <p:val>
                                            <p:strVal val="#ppt_x"/>
                                          </p:val>
                                        </p:tav>
                                        <p:tav tm="100000">
                                          <p:val>
                                            <p:strVal val="#ppt_x"/>
                                          </p:val>
                                        </p:tav>
                                      </p:tavLst>
                                    </p:anim>
                                    <p:anim calcmode="lin" valueType="num">
                                      <p:cBhvr additive="base">
                                        <p:cTn id="8" dur="500" fill="hold"/>
                                        <p:tgtEl>
                                          <p:spTgt spid="268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3"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1" name="文本框 247810"/>
          <p:cNvSpPr txBox="1"/>
          <p:nvPr/>
        </p:nvSpPr>
        <p:spPr>
          <a:xfrm>
            <a:off x="307975" y="227965"/>
            <a:ext cx="5022850" cy="583565"/>
          </a:xfrm>
          <a:prstGeom prst="rect">
            <a:avLst/>
          </a:prstGeom>
          <a:noFill/>
          <a:ln w="12700">
            <a:noFill/>
          </a:ln>
        </p:spPr>
        <p:txBody>
          <a:bodyPr>
            <a:spAutoFit/>
          </a:bodyPr>
          <a:lstStyle/>
          <a:p>
            <a:r>
              <a:rPr lang="zh-CN" altLang="en-US" sz="3200" dirty="0">
                <a:solidFill>
                  <a:srgbClr val="FF0000"/>
                </a:solidFill>
                <a:latin typeface="黑体" panose="02010609060101010101" pitchFamily="2" charset="-122"/>
                <a:ea typeface="黑体" panose="02010609060101010101" pitchFamily="2" charset="-122"/>
              </a:rPr>
              <a:t>一、独占一块大陆的国家</a:t>
            </a:r>
          </a:p>
        </p:txBody>
      </p:sp>
      <p:pic>
        <p:nvPicPr>
          <p:cNvPr id="247812" name="图片 247811" descr="澳大利亚剖面图 拷贝"/>
          <p:cNvPicPr>
            <a:picLocks noChangeAspect="1"/>
          </p:cNvPicPr>
          <p:nvPr/>
        </p:nvPicPr>
        <p:blipFill>
          <a:blip r:embed="rId2"/>
          <a:stretch>
            <a:fillRect/>
          </a:stretch>
        </p:blipFill>
        <p:spPr>
          <a:xfrm>
            <a:off x="3754120" y="1555115"/>
            <a:ext cx="6418263" cy="4649788"/>
          </a:xfrm>
          <a:prstGeom prst="rect">
            <a:avLst/>
          </a:prstGeom>
          <a:noFill/>
          <a:ln w="9525">
            <a:noFill/>
          </a:ln>
        </p:spPr>
      </p:pic>
      <p:sp>
        <p:nvSpPr>
          <p:cNvPr id="247813" name="任意多边形 247812"/>
          <p:cNvSpPr/>
          <p:nvPr/>
        </p:nvSpPr>
        <p:spPr>
          <a:xfrm>
            <a:off x="3753803" y="1816100"/>
            <a:ext cx="6323012" cy="419100"/>
          </a:xfrm>
          <a:custGeom>
            <a:avLst/>
            <a:gdLst/>
            <a:ahLst/>
            <a:cxnLst/>
            <a:rect l="0" t="0" r="0" b="0"/>
            <a:pathLst>
              <a:path w="3983" h="264">
                <a:moveTo>
                  <a:pt x="0" y="264"/>
                </a:moveTo>
                <a:cubicBezTo>
                  <a:pt x="266" y="204"/>
                  <a:pt x="532" y="144"/>
                  <a:pt x="827" y="102"/>
                </a:cubicBezTo>
                <a:cubicBezTo>
                  <a:pt x="1122" y="60"/>
                  <a:pt x="1491" y="26"/>
                  <a:pt x="1768" y="13"/>
                </a:cubicBezTo>
                <a:cubicBezTo>
                  <a:pt x="2045" y="0"/>
                  <a:pt x="2240" y="12"/>
                  <a:pt x="2490" y="21"/>
                </a:cubicBezTo>
                <a:cubicBezTo>
                  <a:pt x="2740" y="30"/>
                  <a:pt x="3020" y="47"/>
                  <a:pt x="3269" y="70"/>
                </a:cubicBezTo>
                <a:cubicBezTo>
                  <a:pt x="3518" y="93"/>
                  <a:pt x="3750" y="126"/>
                  <a:pt x="3983" y="159"/>
                </a:cubicBezTo>
              </a:path>
            </a:pathLst>
          </a:custGeom>
          <a:noFill/>
          <a:ln w="38100" cap="sq" cmpd="sng">
            <a:solidFill>
              <a:srgbClr val="0000CC">
                <a:alpha val="100000"/>
              </a:srgbClr>
            </a:solidFill>
            <a:prstDash val="solid"/>
            <a:headEnd type="none" w="med" len="med"/>
            <a:tailEnd type="none" w="med" len="med"/>
          </a:ln>
        </p:spPr>
        <p:txBody>
          <a:bodyPr/>
          <a:lstStyle/>
          <a:p>
            <a:endParaRPr lang="zh-CN" altLang="en-US"/>
          </a:p>
        </p:txBody>
      </p:sp>
      <p:sp>
        <p:nvSpPr>
          <p:cNvPr id="247814" name="任意多边形 247813"/>
          <p:cNvSpPr/>
          <p:nvPr/>
        </p:nvSpPr>
        <p:spPr>
          <a:xfrm>
            <a:off x="3945573" y="5386388"/>
            <a:ext cx="5730875" cy="541337"/>
          </a:xfrm>
          <a:custGeom>
            <a:avLst/>
            <a:gdLst/>
            <a:ahLst/>
            <a:cxnLst/>
            <a:rect l="0" t="0" r="0" b="0"/>
            <a:pathLst>
              <a:path w="3610" h="341">
                <a:moveTo>
                  <a:pt x="0" y="341"/>
                </a:moveTo>
                <a:cubicBezTo>
                  <a:pt x="219" y="276"/>
                  <a:pt x="438" y="211"/>
                  <a:pt x="641" y="162"/>
                </a:cubicBezTo>
                <a:cubicBezTo>
                  <a:pt x="844" y="113"/>
                  <a:pt x="1017" y="74"/>
                  <a:pt x="1217" y="48"/>
                </a:cubicBezTo>
                <a:cubicBezTo>
                  <a:pt x="1417" y="22"/>
                  <a:pt x="1642" y="15"/>
                  <a:pt x="1841" y="8"/>
                </a:cubicBezTo>
                <a:cubicBezTo>
                  <a:pt x="2040" y="1"/>
                  <a:pt x="2214" y="0"/>
                  <a:pt x="2409" y="8"/>
                </a:cubicBezTo>
                <a:cubicBezTo>
                  <a:pt x="2604" y="16"/>
                  <a:pt x="2831" y="37"/>
                  <a:pt x="3009" y="57"/>
                </a:cubicBezTo>
                <a:cubicBezTo>
                  <a:pt x="3187" y="77"/>
                  <a:pt x="3380" y="113"/>
                  <a:pt x="3480" y="130"/>
                </a:cubicBezTo>
                <a:cubicBezTo>
                  <a:pt x="3580" y="147"/>
                  <a:pt x="3595" y="154"/>
                  <a:pt x="3610" y="162"/>
                </a:cubicBezTo>
              </a:path>
            </a:pathLst>
          </a:custGeom>
          <a:noFill/>
          <a:ln w="38100" cap="sq" cmpd="sng">
            <a:solidFill>
              <a:srgbClr val="0000CC">
                <a:alpha val="100000"/>
              </a:srgbClr>
            </a:solidFill>
            <a:prstDash val="solid"/>
            <a:headEnd type="none" w="med" len="med"/>
            <a:tailEnd type="none" w="med" len="med"/>
          </a:ln>
        </p:spPr>
        <p:txBody>
          <a:bodyPr/>
          <a:lstStyle/>
          <a:p>
            <a:endParaRPr lang="zh-CN" altLang="en-US"/>
          </a:p>
        </p:txBody>
      </p:sp>
      <p:sp>
        <p:nvSpPr>
          <p:cNvPr id="247815" name="任意多边形 247814"/>
          <p:cNvSpPr/>
          <p:nvPr/>
        </p:nvSpPr>
        <p:spPr>
          <a:xfrm>
            <a:off x="3805238" y="3431540"/>
            <a:ext cx="6367462" cy="455613"/>
          </a:xfrm>
          <a:custGeom>
            <a:avLst/>
            <a:gdLst/>
            <a:ahLst/>
            <a:cxnLst/>
            <a:rect l="0" t="0" r="0" b="0"/>
            <a:pathLst>
              <a:path w="4011" h="287">
                <a:moveTo>
                  <a:pt x="0" y="287"/>
                </a:moveTo>
                <a:cubicBezTo>
                  <a:pt x="330" y="208"/>
                  <a:pt x="661" y="130"/>
                  <a:pt x="965" y="84"/>
                </a:cubicBezTo>
                <a:cubicBezTo>
                  <a:pt x="1269" y="38"/>
                  <a:pt x="1576" y="22"/>
                  <a:pt x="1825" y="11"/>
                </a:cubicBezTo>
                <a:cubicBezTo>
                  <a:pt x="2074" y="0"/>
                  <a:pt x="2236" y="8"/>
                  <a:pt x="2458" y="19"/>
                </a:cubicBezTo>
                <a:cubicBezTo>
                  <a:pt x="2680" y="30"/>
                  <a:pt x="2920" y="48"/>
                  <a:pt x="3155" y="76"/>
                </a:cubicBezTo>
                <a:cubicBezTo>
                  <a:pt x="3390" y="104"/>
                  <a:pt x="3727" y="164"/>
                  <a:pt x="3869" y="190"/>
                </a:cubicBezTo>
                <a:cubicBezTo>
                  <a:pt x="4011" y="216"/>
                  <a:pt x="4009" y="223"/>
                  <a:pt x="4007" y="230"/>
                </a:cubicBezTo>
              </a:path>
            </a:pathLst>
          </a:custGeom>
          <a:noFill/>
          <a:ln w="38100" cap="flat" cmpd="sng">
            <a:solidFill>
              <a:srgbClr val="0000CC">
                <a:alpha val="100000"/>
              </a:srgbClr>
            </a:solidFill>
            <a:prstDash val="dash"/>
            <a:headEnd type="none" w="med" len="med"/>
            <a:tailEnd type="none" w="med" len="med"/>
          </a:ln>
        </p:spPr>
        <p:txBody>
          <a:bodyPr/>
          <a:lstStyle/>
          <a:p>
            <a:endParaRPr lang="zh-CN" altLang="en-US"/>
          </a:p>
        </p:txBody>
      </p:sp>
      <p:sp>
        <p:nvSpPr>
          <p:cNvPr id="247816" name="直接连接符 247815"/>
          <p:cNvSpPr/>
          <p:nvPr/>
        </p:nvSpPr>
        <p:spPr>
          <a:xfrm flipH="1">
            <a:off x="9477375" y="2261870"/>
            <a:ext cx="695325" cy="3849688"/>
          </a:xfrm>
          <a:prstGeom prst="line">
            <a:avLst/>
          </a:prstGeom>
          <a:ln w="38100" cap="sq" cmpd="sng">
            <a:solidFill>
              <a:srgbClr val="0000CC"/>
            </a:solidFill>
            <a:prstDash val="solid"/>
            <a:headEnd type="none" w="med" len="med"/>
            <a:tailEnd type="none" w="med" len="med"/>
          </a:ln>
        </p:spPr>
      </p:sp>
      <p:sp>
        <p:nvSpPr>
          <p:cNvPr id="247817" name="文本框 247816"/>
          <p:cNvSpPr txBox="1"/>
          <p:nvPr/>
        </p:nvSpPr>
        <p:spPr>
          <a:xfrm>
            <a:off x="307975" y="2987040"/>
            <a:ext cx="2957830" cy="2399665"/>
          </a:xfrm>
          <a:prstGeom prst="rect">
            <a:avLst/>
          </a:prstGeom>
          <a:solidFill>
            <a:srgbClr val="00FF00">
              <a:alpha val="50000"/>
            </a:srgbClr>
          </a:solidFill>
          <a:ln w="12700">
            <a:noFill/>
          </a:ln>
        </p:spPr>
        <p:txBody>
          <a:bodyPr wrap="square">
            <a:spAutoFit/>
          </a:bodyPr>
          <a:lstStyle/>
          <a:p>
            <a:pPr>
              <a:lnSpc>
                <a:spcPct val="125000"/>
              </a:lnSpc>
            </a:pPr>
            <a:r>
              <a:rPr lang="en-US" altLang="zh-CN" sz="2400" dirty="0">
                <a:latin typeface="Times New Roman" panose="02020603050405020304" pitchFamily="18" charset="0"/>
              </a:rPr>
              <a:t>        </a:t>
            </a:r>
            <a:r>
              <a:rPr lang="zh-CN" altLang="en-US" sz="2400" dirty="0">
                <a:latin typeface="Times New Roman" panose="02020603050405020304" pitchFamily="18" charset="0"/>
              </a:rPr>
              <a:t>大部分在</a:t>
            </a:r>
            <a:r>
              <a:rPr lang="en-US" altLang="zh-CN" sz="2400" dirty="0">
                <a:latin typeface="Times New Roman" panose="02020603050405020304" pitchFamily="18" charset="0"/>
              </a:rPr>
              <a:t>10°S</a:t>
            </a:r>
            <a:r>
              <a:rPr lang="zh-CN" altLang="en-US" sz="2400" dirty="0">
                <a:latin typeface="Times New Roman" panose="02020603050405020304" pitchFamily="18" charset="0"/>
              </a:rPr>
              <a:t>～</a:t>
            </a:r>
            <a:r>
              <a:rPr lang="en-US" altLang="zh-CN" sz="2400" dirty="0">
                <a:latin typeface="Times New Roman" panose="02020603050405020304" pitchFamily="18" charset="0"/>
              </a:rPr>
              <a:t>40°S</a:t>
            </a:r>
            <a:r>
              <a:rPr lang="zh-CN" altLang="en-US" sz="2400" dirty="0">
                <a:latin typeface="Times New Roman" panose="02020603050405020304" pitchFamily="18" charset="0"/>
              </a:rPr>
              <a:t>之间，南回归线穿过中部，属于热带和南温带。位于南半球，东半球。</a:t>
            </a:r>
          </a:p>
        </p:txBody>
      </p:sp>
      <p:sp>
        <p:nvSpPr>
          <p:cNvPr id="247819" name="文本框 247818"/>
          <p:cNvSpPr txBox="1"/>
          <p:nvPr/>
        </p:nvSpPr>
        <p:spPr>
          <a:xfrm>
            <a:off x="1073468" y="941705"/>
            <a:ext cx="3024187"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（一）地理位置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7819"/>
                                        </p:tgtEl>
                                        <p:attrNameLst>
                                          <p:attrName>style.visibility</p:attrName>
                                        </p:attrNameLst>
                                      </p:cBhvr>
                                      <p:to>
                                        <p:strVal val="visible"/>
                                      </p:to>
                                    </p:set>
                                    <p:anim calcmode="lin" valueType="num">
                                      <p:cBhvr additive="base">
                                        <p:cTn id="7" dur="500" fill="hold"/>
                                        <p:tgtEl>
                                          <p:spTgt spid="247819"/>
                                        </p:tgtEl>
                                        <p:attrNameLst>
                                          <p:attrName>ppt_x</p:attrName>
                                        </p:attrNameLst>
                                      </p:cBhvr>
                                      <p:tavLst>
                                        <p:tav tm="0">
                                          <p:val>
                                            <p:strVal val="#ppt_x"/>
                                          </p:val>
                                        </p:tav>
                                        <p:tav tm="100000">
                                          <p:val>
                                            <p:strVal val="#ppt_x"/>
                                          </p:val>
                                        </p:tav>
                                      </p:tavLst>
                                    </p:anim>
                                    <p:anim calcmode="lin" valueType="num">
                                      <p:cBhvr additive="base">
                                        <p:cTn id="8" dur="500" fill="hold"/>
                                        <p:tgtEl>
                                          <p:spTgt spid="2478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47812"/>
                                        </p:tgtEl>
                                        <p:attrNameLst>
                                          <p:attrName>style.visibility</p:attrName>
                                        </p:attrNameLst>
                                      </p:cBhvr>
                                      <p:to>
                                        <p:strVal val="visible"/>
                                      </p:to>
                                    </p:set>
                                    <p:animEffect transition="in" filter="blinds(horizontal)">
                                      <p:cBhvr>
                                        <p:cTn id="13" dur="500"/>
                                        <p:tgtEl>
                                          <p:spTgt spid="2478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47815"/>
                                        </p:tgtEl>
                                        <p:attrNameLst>
                                          <p:attrName>style.visibility</p:attrName>
                                        </p:attrNameLst>
                                      </p:cBhvr>
                                      <p:to>
                                        <p:strVal val="visible"/>
                                      </p:to>
                                    </p:set>
                                    <p:animEffect transition="in" filter="wipe(left)">
                                      <p:cBhvr>
                                        <p:cTn id="18" dur="500"/>
                                        <p:tgtEl>
                                          <p:spTgt spid="247815"/>
                                        </p:tgtEl>
                                      </p:cBhvr>
                                    </p:animEffect>
                                  </p:childTnLst>
                                </p:cTn>
                              </p:par>
                              <p:par>
                                <p:cTn id="19" presetID="22" presetClass="entr" presetSubtype="8" fill="hold" nodeType="withEffect">
                                  <p:stCondLst>
                                    <p:cond delay="0"/>
                                  </p:stCondLst>
                                  <p:childTnLst>
                                    <p:set>
                                      <p:cBhvr>
                                        <p:cTn id="20" dur="1" fill="hold">
                                          <p:stCondLst>
                                            <p:cond delay="0"/>
                                          </p:stCondLst>
                                        </p:cTn>
                                        <p:tgtEl>
                                          <p:spTgt spid="247814"/>
                                        </p:tgtEl>
                                        <p:attrNameLst>
                                          <p:attrName>style.visibility</p:attrName>
                                        </p:attrNameLst>
                                      </p:cBhvr>
                                      <p:to>
                                        <p:strVal val="visible"/>
                                      </p:to>
                                    </p:set>
                                    <p:animEffect transition="in" filter="wipe(left)">
                                      <p:cBhvr>
                                        <p:cTn id="21" dur="500"/>
                                        <p:tgtEl>
                                          <p:spTgt spid="247814"/>
                                        </p:tgtEl>
                                      </p:cBhvr>
                                    </p:animEffect>
                                  </p:childTnLst>
                                </p:cTn>
                              </p:par>
                              <p:par>
                                <p:cTn id="22" presetID="22" presetClass="entr" presetSubtype="8" fill="hold" nodeType="withEffect">
                                  <p:stCondLst>
                                    <p:cond delay="0"/>
                                  </p:stCondLst>
                                  <p:childTnLst>
                                    <p:set>
                                      <p:cBhvr>
                                        <p:cTn id="23" dur="1" fill="hold">
                                          <p:stCondLst>
                                            <p:cond delay="0"/>
                                          </p:stCondLst>
                                        </p:cTn>
                                        <p:tgtEl>
                                          <p:spTgt spid="247813"/>
                                        </p:tgtEl>
                                        <p:attrNameLst>
                                          <p:attrName>style.visibility</p:attrName>
                                        </p:attrNameLst>
                                      </p:cBhvr>
                                      <p:to>
                                        <p:strVal val="visible"/>
                                      </p:to>
                                    </p:set>
                                    <p:animEffect transition="in" filter="wipe(left)">
                                      <p:cBhvr>
                                        <p:cTn id="24" dur="500"/>
                                        <p:tgtEl>
                                          <p:spTgt spid="2478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47816"/>
                                        </p:tgtEl>
                                        <p:attrNameLst>
                                          <p:attrName>style.visibility</p:attrName>
                                        </p:attrNameLst>
                                      </p:cBhvr>
                                      <p:to>
                                        <p:strVal val="visible"/>
                                      </p:to>
                                    </p:set>
                                    <p:animEffect transition="in" filter="wipe(down)">
                                      <p:cBhvr>
                                        <p:cTn id="29" dur="500"/>
                                        <p:tgtEl>
                                          <p:spTgt spid="2478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47817"/>
                                        </p:tgtEl>
                                        <p:attrNameLst>
                                          <p:attrName>style.visibility</p:attrName>
                                        </p:attrNameLst>
                                      </p:cBhvr>
                                      <p:to>
                                        <p:strVal val="visible"/>
                                      </p:to>
                                    </p:set>
                                    <p:animEffect transition="in" filter="wipe(up)">
                                      <p:cBhvr>
                                        <p:cTn id="34" dur="500"/>
                                        <p:tgtEl>
                                          <p:spTgt spid="247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7" grpId="0" bldLvl="0" animBg="1"/>
      <p:bldP spid="2478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6" name="图片 248835" descr="世界"/>
          <p:cNvPicPr preferRelativeResize="0">
            <a:picLocks noChangeAspect="1"/>
          </p:cNvPicPr>
          <p:nvPr/>
        </p:nvPicPr>
        <p:blipFill>
          <a:blip r:embed="rId2"/>
          <a:srcRect l="25459" t="40024" r="38548" b="6551"/>
          <a:stretch>
            <a:fillRect/>
          </a:stretch>
        </p:blipFill>
        <p:spPr>
          <a:xfrm>
            <a:off x="5108575" y="1006475"/>
            <a:ext cx="5091113" cy="5662613"/>
          </a:xfrm>
          <a:prstGeom prst="rect">
            <a:avLst/>
          </a:prstGeom>
          <a:solidFill>
            <a:schemeClr val="tx2"/>
          </a:solidFill>
          <a:ln w="12700" cap="flat" cmpd="sng">
            <a:solidFill>
              <a:schemeClr val="tx1"/>
            </a:solidFill>
            <a:prstDash val="solid"/>
            <a:miter/>
            <a:headEnd type="none" w="med" len="med"/>
            <a:tailEnd type="none" w="med" len="med"/>
          </a:ln>
        </p:spPr>
      </p:pic>
      <p:sp>
        <p:nvSpPr>
          <p:cNvPr id="248838" name="文本框 248837"/>
          <p:cNvSpPr txBox="1"/>
          <p:nvPr/>
        </p:nvSpPr>
        <p:spPr>
          <a:xfrm>
            <a:off x="5267325" y="1536700"/>
            <a:ext cx="1908175" cy="521970"/>
          </a:xfrm>
          <a:prstGeom prst="rect">
            <a:avLst/>
          </a:prstGeom>
          <a:noFill/>
          <a:ln w="9525">
            <a:noFill/>
          </a:ln>
        </p:spPr>
        <p:txBody>
          <a:bodyPr>
            <a:spAutoFit/>
          </a:bodyPr>
          <a:lstStyle/>
          <a:p>
            <a:r>
              <a:rPr lang="zh-CN" altLang="en-US" sz="2800" dirty="0">
                <a:solidFill>
                  <a:srgbClr val="F8F8F8"/>
                </a:solidFill>
                <a:latin typeface="黑体" panose="02010609060101010101" pitchFamily="2" charset="-122"/>
                <a:ea typeface="黑体" panose="02010609060101010101" pitchFamily="2" charset="-122"/>
              </a:rPr>
              <a:t>亚   洲</a:t>
            </a:r>
          </a:p>
        </p:txBody>
      </p:sp>
      <p:sp>
        <p:nvSpPr>
          <p:cNvPr id="248839" name="文本框 248838"/>
          <p:cNvSpPr txBox="1"/>
          <p:nvPr/>
        </p:nvSpPr>
        <p:spPr>
          <a:xfrm>
            <a:off x="9224963" y="1571625"/>
            <a:ext cx="687387" cy="3107690"/>
          </a:xfrm>
          <a:prstGeom prst="rect">
            <a:avLst/>
          </a:prstGeom>
          <a:noFill/>
          <a:ln w="9525">
            <a:noFill/>
          </a:ln>
        </p:spPr>
        <p:txBody>
          <a:bodyPr>
            <a:spAutoFit/>
          </a:bodyPr>
          <a:lstStyle/>
          <a:p>
            <a:r>
              <a:rPr lang="zh-CN" altLang="en-US" sz="2800" dirty="0">
                <a:solidFill>
                  <a:srgbClr val="F8F8F8"/>
                </a:solidFill>
                <a:latin typeface="黑体" panose="02010609060101010101" pitchFamily="2" charset="-122"/>
                <a:ea typeface="黑体" panose="02010609060101010101" pitchFamily="2" charset="-122"/>
              </a:rPr>
              <a:t>太 </a:t>
            </a:r>
          </a:p>
          <a:p>
            <a:endParaRPr lang="zh-CN" altLang="en-US" sz="2800" dirty="0">
              <a:solidFill>
                <a:srgbClr val="F8F8F8"/>
              </a:solidFill>
              <a:latin typeface="黑体" panose="02010609060101010101" pitchFamily="2" charset="-122"/>
              <a:ea typeface="黑体" panose="02010609060101010101" pitchFamily="2" charset="-122"/>
            </a:endParaRPr>
          </a:p>
          <a:p>
            <a:endParaRPr lang="zh-CN" altLang="en-US" sz="2800" dirty="0">
              <a:solidFill>
                <a:srgbClr val="F8F8F8"/>
              </a:solidFill>
              <a:latin typeface="黑体" panose="02010609060101010101" pitchFamily="2" charset="-122"/>
              <a:ea typeface="黑体" panose="02010609060101010101" pitchFamily="2" charset="-122"/>
            </a:endParaRPr>
          </a:p>
          <a:p>
            <a:r>
              <a:rPr lang="zh-CN" altLang="en-US" sz="2800" dirty="0">
                <a:solidFill>
                  <a:srgbClr val="F8F8F8"/>
                </a:solidFill>
                <a:latin typeface="黑体" panose="02010609060101010101" pitchFamily="2" charset="-122"/>
                <a:ea typeface="黑体" panose="02010609060101010101" pitchFamily="2" charset="-122"/>
              </a:rPr>
              <a:t>平</a:t>
            </a:r>
          </a:p>
          <a:p>
            <a:endParaRPr lang="zh-CN" altLang="en-US" sz="2800" dirty="0">
              <a:solidFill>
                <a:srgbClr val="F8F8F8"/>
              </a:solidFill>
              <a:latin typeface="黑体" panose="02010609060101010101" pitchFamily="2" charset="-122"/>
              <a:ea typeface="黑体" panose="02010609060101010101" pitchFamily="2" charset="-122"/>
            </a:endParaRPr>
          </a:p>
          <a:p>
            <a:r>
              <a:rPr lang="zh-CN" altLang="en-US" sz="2800" dirty="0">
                <a:solidFill>
                  <a:srgbClr val="F8F8F8"/>
                </a:solidFill>
                <a:latin typeface="黑体" panose="02010609060101010101" pitchFamily="2" charset="-122"/>
                <a:ea typeface="黑体" panose="02010609060101010101" pitchFamily="2" charset="-122"/>
              </a:rPr>
              <a:t>    </a:t>
            </a:r>
          </a:p>
          <a:p>
            <a:r>
              <a:rPr lang="zh-CN" altLang="en-US" sz="2800" dirty="0">
                <a:solidFill>
                  <a:srgbClr val="F8F8F8"/>
                </a:solidFill>
                <a:latin typeface="黑体" panose="02010609060101010101" pitchFamily="2" charset="-122"/>
                <a:ea typeface="黑体" panose="02010609060101010101" pitchFamily="2" charset="-122"/>
              </a:rPr>
              <a:t>洋</a:t>
            </a:r>
          </a:p>
        </p:txBody>
      </p:sp>
      <p:sp>
        <p:nvSpPr>
          <p:cNvPr id="248840" name="文本框 248839"/>
          <p:cNvSpPr txBox="1"/>
          <p:nvPr/>
        </p:nvSpPr>
        <p:spPr>
          <a:xfrm>
            <a:off x="5454650" y="3543300"/>
            <a:ext cx="2154238" cy="1383665"/>
          </a:xfrm>
          <a:prstGeom prst="rect">
            <a:avLst/>
          </a:prstGeom>
          <a:noFill/>
          <a:ln w="9525">
            <a:noFill/>
          </a:ln>
        </p:spPr>
        <p:txBody>
          <a:bodyPr>
            <a:spAutoFit/>
          </a:bodyPr>
          <a:lstStyle/>
          <a:p>
            <a:r>
              <a:rPr lang="zh-CN" altLang="en-US" sz="2800" dirty="0">
                <a:solidFill>
                  <a:srgbClr val="F8F8F8"/>
                </a:solidFill>
                <a:latin typeface="黑体" panose="02010609060101010101" pitchFamily="2" charset="-122"/>
                <a:ea typeface="黑体" panose="02010609060101010101" pitchFamily="2" charset="-122"/>
              </a:rPr>
              <a:t>印</a:t>
            </a:r>
          </a:p>
          <a:p>
            <a:r>
              <a:rPr lang="zh-CN" altLang="en-US" sz="2800" dirty="0">
                <a:solidFill>
                  <a:srgbClr val="F8F8F8"/>
                </a:solidFill>
                <a:latin typeface="黑体" panose="02010609060101010101" pitchFamily="2" charset="-122"/>
                <a:ea typeface="黑体" panose="02010609060101010101" pitchFamily="2" charset="-122"/>
              </a:rPr>
              <a:t>   度</a:t>
            </a:r>
          </a:p>
          <a:p>
            <a:r>
              <a:rPr lang="zh-CN" altLang="en-US" sz="2800" dirty="0">
                <a:solidFill>
                  <a:srgbClr val="F8F8F8"/>
                </a:solidFill>
                <a:latin typeface="黑体" panose="02010609060101010101" pitchFamily="2" charset="-122"/>
                <a:ea typeface="黑体" panose="02010609060101010101" pitchFamily="2" charset="-122"/>
              </a:rPr>
              <a:t>       洋</a:t>
            </a:r>
          </a:p>
        </p:txBody>
      </p:sp>
      <p:sp>
        <p:nvSpPr>
          <p:cNvPr id="248841" name="文本框 248840"/>
          <p:cNvSpPr txBox="1"/>
          <p:nvPr/>
        </p:nvSpPr>
        <p:spPr>
          <a:xfrm>
            <a:off x="6240463" y="6021388"/>
            <a:ext cx="1554162" cy="521970"/>
          </a:xfrm>
          <a:prstGeom prst="rect">
            <a:avLst/>
          </a:prstGeom>
          <a:noFill/>
          <a:ln w="9525">
            <a:noFill/>
          </a:ln>
        </p:spPr>
        <p:txBody>
          <a:bodyPr>
            <a:spAutoFit/>
          </a:bodyPr>
          <a:lstStyle/>
          <a:p>
            <a:r>
              <a:rPr lang="zh-CN" altLang="en-US" sz="2800" dirty="0">
                <a:latin typeface="黑体" panose="02010609060101010101" pitchFamily="2" charset="-122"/>
                <a:ea typeface="黑体" panose="02010609060101010101" pitchFamily="2" charset="-122"/>
              </a:rPr>
              <a:t>南极洲</a:t>
            </a:r>
          </a:p>
        </p:txBody>
      </p:sp>
      <p:sp>
        <p:nvSpPr>
          <p:cNvPr id="248842" name="文本框 248841"/>
          <p:cNvSpPr txBox="1"/>
          <p:nvPr/>
        </p:nvSpPr>
        <p:spPr>
          <a:xfrm>
            <a:off x="360680" y="1471295"/>
            <a:ext cx="4011295" cy="2399665"/>
          </a:xfrm>
          <a:prstGeom prst="rect">
            <a:avLst/>
          </a:prstGeom>
          <a:solidFill>
            <a:srgbClr val="FFCC99"/>
          </a:solidFill>
          <a:ln w="12700">
            <a:noFill/>
          </a:ln>
        </p:spPr>
        <p:txBody>
          <a:bodyPr wrap="square">
            <a:spAutoFit/>
          </a:bodyPr>
          <a:lstStyle/>
          <a:p>
            <a:pPr>
              <a:lnSpc>
                <a:spcPct val="125000"/>
              </a:lnSpc>
            </a:pPr>
            <a:r>
              <a:rPr lang="en-US" altLang="zh-CN" sz="2400" dirty="0">
                <a:latin typeface="宋体" panose="02010600030101010101" pitchFamily="2" charset="-122"/>
              </a:rPr>
              <a:t>    </a:t>
            </a:r>
            <a:r>
              <a:rPr lang="zh-CN" altLang="en-US" sz="2400" dirty="0">
                <a:latin typeface="宋体" panose="02010600030101010101" pitchFamily="2" charset="-122"/>
              </a:rPr>
              <a:t>西北面与亚洲相邻，东濒太平洋，西临印度洋，南与南极大陆遥遥相望，是世界上唯一拥有整个大陆的国家。 </a:t>
            </a:r>
          </a:p>
        </p:txBody>
      </p:sp>
      <p:sp>
        <p:nvSpPr>
          <p:cNvPr id="248843" name="文本框 248842"/>
          <p:cNvSpPr txBox="1"/>
          <p:nvPr/>
        </p:nvSpPr>
        <p:spPr>
          <a:xfrm>
            <a:off x="6676390" y="3543300"/>
            <a:ext cx="1727200" cy="368300"/>
          </a:xfrm>
          <a:prstGeom prst="rect">
            <a:avLst/>
          </a:prstGeom>
          <a:noFill/>
          <a:ln w="9525">
            <a:noFill/>
          </a:ln>
        </p:spPr>
        <p:txBody>
          <a:bodyPr>
            <a:spAutoFit/>
            <a:scene3d>
              <a:camera prst="orthographicFront"/>
              <a:lightRig rig="threePt" dir="t"/>
            </a:scene3d>
          </a:bodyPr>
          <a:lstStyle/>
          <a:p>
            <a:pPr>
              <a:spcBef>
                <a:spcPct val="50000"/>
              </a:spcBef>
            </a:pPr>
            <a:r>
              <a:rPr lang="zh-CN" altLang="en-US" sz="18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黑体" panose="02010609060101010101" pitchFamily="2" charset="-122"/>
              </a:rPr>
              <a:t>澳大利亚大陆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8838"/>
                                        </p:tgtEl>
                                        <p:attrNameLst>
                                          <p:attrName>style.visibility</p:attrName>
                                        </p:attrNameLst>
                                      </p:cBhvr>
                                      <p:to>
                                        <p:strVal val="visible"/>
                                      </p:to>
                                    </p:set>
                                    <p:anim calcmode="lin" valueType="num">
                                      <p:cBhvr additive="base">
                                        <p:cTn id="7" dur="500" fill="hold"/>
                                        <p:tgtEl>
                                          <p:spTgt spid="248838"/>
                                        </p:tgtEl>
                                        <p:attrNameLst>
                                          <p:attrName>ppt_x</p:attrName>
                                        </p:attrNameLst>
                                      </p:cBhvr>
                                      <p:tavLst>
                                        <p:tav tm="0">
                                          <p:val>
                                            <p:strVal val="#ppt_x"/>
                                          </p:val>
                                        </p:tav>
                                        <p:tav tm="100000">
                                          <p:val>
                                            <p:strVal val="#ppt_x"/>
                                          </p:val>
                                        </p:tav>
                                      </p:tavLst>
                                    </p:anim>
                                    <p:anim calcmode="lin" valueType="num">
                                      <p:cBhvr additive="base">
                                        <p:cTn id="8" dur="500" fill="hold"/>
                                        <p:tgtEl>
                                          <p:spTgt spid="2488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8841"/>
                                        </p:tgtEl>
                                        <p:attrNameLst>
                                          <p:attrName>style.visibility</p:attrName>
                                        </p:attrNameLst>
                                      </p:cBhvr>
                                      <p:to>
                                        <p:strVal val="visible"/>
                                      </p:to>
                                    </p:set>
                                    <p:anim calcmode="lin" valueType="num">
                                      <p:cBhvr additive="base">
                                        <p:cTn id="13" dur="500" fill="hold"/>
                                        <p:tgtEl>
                                          <p:spTgt spid="248841"/>
                                        </p:tgtEl>
                                        <p:attrNameLst>
                                          <p:attrName>ppt_x</p:attrName>
                                        </p:attrNameLst>
                                      </p:cBhvr>
                                      <p:tavLst>
                                        <p:tav tm="0">
                                          <p:val>
                                            <p:strVal val="#ppt_x"/>
                                          </p:val>
                                        </p:tav>
                                        <p:tav tm="100000">
                                          <p:val>
                                            <p:strVal val="#ppt_x"/>
                                          </p:val>
                                        </p:tav>
                                      </p:tavLst>
                                    </p:anim>
                                    <p:anim calcmode="lin" valueType="num">
                                      <p:cBhvr additive="base">
                                        <p:cTn id="14" dur="500" fill="hold"/>
                                        <p:tgtEl>
                                          <p:spTgt spid="2488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8840"/>
                                        </p:tgtEl>
                                        <p:attrNameLst>
                                          <p:attrName>style.visibility</p:attrName>
                                        </p:attrNameLst>
                                      </p:cBhvr>
                                      <p:to>
                                        <p:strVal val="visible"/>
                                      </p:to>
                                    </p:set>
                                    <p:anim calcmode="lin" valueType="num">
                                      <p:cBhvr additive="base">
                                        <p:cTn id="19" dur="500" fill="hold"/>
                                        <p:tgtEl>
                                          <p:spTgt spid="248840"/>
                                        </p:tgtEl>
                                        <p:attrNameLst>
                                          <p:attrName>ppt_x</p:attrName>
                                        </p:attrNameLst>
                                      </p:cBhvr>
                                      <p:tavLst>
                                        <p:tav tm="0">
                                          <p:val>
                                            <p:strVal val="#ppt_x"/>
                                          </p:val>
                                        </p:tav>
                                        <p:tav tm="100000">
                                          <p:val>
                                            <p:strVal val="#ppt_x"/>
                                          </p:val>
                                        </p:tav>
                                      </p:tavLst>
                                    </p:anim>
                                    <p:anim calcmode="lin" valueType="num">
                                      <p:cBhvr additive="base">
                                        <p:cTn id="20" dur="500" fill="hold"/>
                                        <p:tgtEl>
                                          <p:spTgt spid="2488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48839"/>
                                        </p:tgtEl>
                                        <p:attrNameLst>
                                          <p:attrName>style.visibility</p:attrName>
                                        </p:attrNameLst>
                                      </p:cBhvr>
                                      <p:to>
                                        <p:strVal val="visible"/>
                                      </p:to>
                                    </p:set>
                                    <p:anim calcmode="lin" valueType="num">
                                      <p:cBhvr additive="base">
                                        <p:cTn id="25" dur="500" fill="hold"/>
                                        <p:tgtEl>
                                          <p:spTgt spid="248839"/>
                                        </p:tgtEl>
                                        <p:attrNameLst>
                                          <p:attrName>ppt_x</p:attrName>
                                        </p:attrNameLst>
                                      </p:cBhvr>
                                      <p:tavLst>
                                        <p:tav tm="0">
                                          <p:val>
                                            <p:strVal val="1+#ppt_w/2"/>
                                          </p:val>
                                        </p:tav>
                                        <p:tav tm="100000">
                                          <p:val>
                                            <p:strVal val="#ppt_x"/>
                                          </p:val>
                                        </p:tav>
                                      </p:tavLst>
                                    </p:anim>
                                    <p:anim calcmode="lin" valueType="num">
                                      <p:cBhvr additive="base">
                                        <p:cTn id="26" dur="500" fill="hold"/>
                                        <p:tgtEl>
                                          <p:spTgt spid="24883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48842"/>
                                        </p:tgtEl>
                                        <p:attrNameLst>
                                          <p:attrName>style.visibility</p:attrName>
                                        </p:attrNameLst>
                                      </p:cBhvr>
                                      <p:to>
                                        <p:strVal val="visible"/>
                                      </p:to>
                                    </p:set>
                                    <p:animEffect transition="in" filter="wipe(up)">
                                      <p:cBhvr>
                                        <p:cTn id="31" dur="500"/>
                                        <p:tgtEl>
                                          <p:spTgt spid="248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8" grpId="0"/>
      <p:bldP spid="248839" grpId="0"/>
      <p:bldP spid="248840" grpId="0"/>
      <p:bldP spid="248841" grpId="0"/>
      <p:bldP spid="24884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矩形 306196" descr="图片1"/>
          <p:cNvSpPr/>
          <p:nvPr/>
        </p:nvSpPr>
        <p:spPr>
          <a:xfrm>
            <a:off x="1524000" y="692150"/>
            <a:ext cx="9144000" cy="6165850"/>
          </a:xfrm>
          <a:prstGeom prst="rect">
            <a:avLst/>
          </a:prstGeom>
          <a:blipFill rotWithShape="1">
            <a:blip r:embed="rId2">
              <a:alphaModFix amt="20000"/>
            </a:blip>
            <a:stretch>
              <a:fillRect/>
            </a:stretch>
          </a:blipFill>
          <a:ln w="9525">
            <a:noFill/>
          </a:ln>
        </p:spPr>
        <p:txBody>
          <a:bodyPr anchor="t"/>
          <a:lstStyle/>
          <a:p>
            <a:endParaRPr lang="zh-CN" altLang="en-US">
              <a:latin typeface="Arial" panose="020B0604020202020204" pitchFamily="34" charset="0"/>
              <a:ea typeface="宋体" panose="02010600030101010101" pitchFamily="2" charset="-122"/>
            </a:endParaRPr>
          </a:p>
        </p:txBody>
      </p:sp>
      <p:grpSp>
        <p:nvGrpSpPr>
          <p:cNvPr id="25602" name="组合 306191"/>
          <p:cNvGrpSpPr/>
          <p:nvPr/>
        </p:nvGrpSpPr>
        <p:grpSpPr>
          <a:xfrm>
            <a:off x="2568575" y="1198563"/>
            <a:ext cx="7056438" cy="2592387"/>
            <a:chOff x="658" y="1071"/>
            <a:chExt cx="4445" cy="1633"/>
          </a:xfrm>
        </p:grpSpPr>
        <p:sp>
          <p:nvSpPr>
            <p:cNvPr id="25603" name="矩形 306180"/>
            <p:cNvSpPr/>
            <p:nvPr/>
          </p:nvSpPr>
          <p:spPr>
            <a:xfrm>
              <a:off x="658" y="1071"/>
              <a:ext cx="4445" cy="1633"/>
            </a:xfrm>
            <a:prstGeom prst="rect">
              <a:avLst/>
            </a:prstGeom>
            <a:solidFill>
              <a:srgbClr val="FF99CC"/>
            </a:solidFill>
            <a:ln w="9525"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25604" name="直接连接符 306181"/>
            <p:cNvSpPr/>
            <p:nvPr/>
          </p:nvSpPr>
          <p:spPr>
            <a:xfrm>
              <a:off x="2381" y="1071"/>
              <a:ext cx="0" cy="1633"/>
            </a:xfrm>
            <a:prstGeom prst="line">
              <a:avLst/>
            </a:prstGeom>
            <a:ln w="9525" cap="flat" cmpd="sng">
              <a:solidFill>
                <a:schemeClr val="tx1"/>
              </a:solidFill>
              <a:prstDash val="dash"/>
              <a:round/>
              <a:headEnd type="none" w="med" len="med"/>
              <a:tailEnd type="none" w="med" len="med"/>
            </a:ln>
          </p:spPr>
        </p:sp>
        <p:sp>
          <p:nvSpPr>
            <p:cNvPr id="25605" name="直接连接符 306182"/>
            <p:cNvSpPr/>
            <p:nvPr/>
          </p:nvSpPr>
          <p:spPr>
            <a:xfrm>
              <a:off x="4513" y="1071"/>
              <a:ext cx="0" cy="1633"/>
            </a:xfrm>
            <a:prstGeom prst="line">
              <a:avLst/>
            </a:prstGeom>
            <a:ln w="9525" cap="flat" cmpd="sng">
              <a:solidFill>
                <a:schemeClr val="tx1"/>
              </a:solidFill>
              <a:prstDash val="dash"/>
              <a:round/>
              <a:headEnd type="none" w="med" len="med"/>
              <a:tailEnd type="none" w="med" len="med"/>
            </a:ln>
          </p:spPr>
        </p:sp>
        <p:sp>
          <p:nvSpPr>
            <p:cNvPr id="25606" name="文本框 306183"/>
            <p:cNvSpPr txBox="1"/>
            <p:nvPr/>
          </p:nvSpPr>
          <p:spPr>
            <a:xfrm rot="-704555">
              <a:off x="2163" y="1344"/>
              <a:ext cx="309" cy="866"/>
            </a:xfrm>
            <a:prstGeom prst="rect">
              <a:avLst/>
            </a:prstGeom>
            <a:noFill/>
            <a:ln w="9525">
              <a:noFill/>
            </a:ln>
          </p:spPr>
          <p:txBody>
            <a:bodyPr vert="eaVert" anchor="t">
              <a:spAutoFit/>
            </a:bodyPr>
            <a:lstStyle/>
            <a:p>
              <a:pPr algn="ctr">
                <a:spcBef>
                  <a:spcPct val="50000"/>
                </a:spcBef>
              </a:pPr>
              <a:r>
                <a:rPr lang="zh-CN" altLang="en-US" sz="2000" dirty="0">
                  <a:latin typeface="Arial" panose="020B0604020202020204" pitchFamily="34" charset="0"/>
                  <a:ea typeface="微软雅黑" panose="020B0503020204020204" charset="-122"/>
                </a:rPr>
                <a:t>落基山脉</a:t>
              </a:r>
            </a:p>
          </p:txBody>
        </p:sp>
        <p:sp>
          <p:nvSpPr>
            <p:cNvPr id="25607" name="文本框 306184"/>
            <p:cNvSpPr txBox="1"/>
            <p:nvPr/>
          </p:nvSpPr>
          <p:spPr>
            <a:xfrm>
              <a:off x="1229" y="1162"/>
              <a:ext cx="290" cy="1497"/>
            </a:xfrm>
            <a:prstGeom prst="rect">
              <a:avLst/>
            </a:prstGeom>
            <a:noFill/>
            <a:ln w="9525">
              <a:noFill/>
            </a:ln>
          </p:spPr>
          <p:txBody>
            <a:bodyPr vert="eaVert" anchor="t">
              <a:spAutoFit/>
            </a:bodyPr>
            <a:lstStyle/>
            <a:p>
              <a:pPr algn="ctr">
                <a:spcBef>
                  <a:spcPct val="50000"/>
                </a:spcBef>
              </a:pPr>
              <a:r>
                <a:rPr lang="zh-CN" altLang="en-US" dirty="0">
                  <a:latin typeface="Arial" panose="020B0604020202020204" pitchFamily="34" charset="0"/>
                  <a:ea typeface="宋体" panose="02010600030101010101" pitchFamily="2" charset="-122"/>
                </a:rPr>
                <a:t>科迪勒拉山系</a:t>
              </a:r>
            </a:p>
          </p:txBody>
        </p:sp>
        <p:sp>
          <p:nvSpPr>
            <p:cNvPr id="25608" name="文本框 306185"/>
            <p:cNvSpPr txBox="1"/>
            <p:nvPr/>
          </p:nvSpPr>
          <p:spPr>
            <a:xfrm>
              <a:off x="2707" y="1253"/>
              <a:ext cx="309" cy="1134"/>
            </a:xfrm>
            <a:prstGeom prst="rect">
              <a:avLst/>
            </a:prstGeom>
            <a:noFill/>
            <a:ln w="9525">
              <a:noFill/>
            </a:ln>
          </p:spPr>
          <p:txBody>
            <a:bodyPr vert="eaVert" anchor="t">
              <a:spAutoFit/>
            </a:bodyPr>
            <a:lstStyle/>
            <a:p>
              <a:pPr algn="ctr">
                <a:spcBef>
                  <a:spcPct val="50000"/>
                </a:spcBef>
              </a:pPr>
              <a:r>
                <a:rPr lang="zh-CN" altLang="en-US" sz="2000" dirty="0">
                  <a:latin typeface="Arial" panose="020B0604020202020204" pitchFamily="34" charset="0"/>
                  <a:ea typeface="微软雅黑" panose="020B0503020204020204" charset="-122"/>
                </a:rPr>
                <a:t>大    平    原</a:t>
              </a:r>
            </a:p>
          </p:txBody>
        </p:sp>
        <p:sp>
          <p:nvSpPr>
            <p:cNvPr id="25609" name="文本框 306186"/>
            <p:cNvSpPr txBox="1"/>
            <p:nvPr/>
          </p:nvSpPr>
          <p:spPr>
            <a:xfrm>
              <a:off x="3705" y="1207"/>
              <a:ext cx="309" cy="1134"/>
            </a:xfrm>
            <a:prstGeom prst="rect">
              <a:avLst/>
            </a:prstGeom>
            <a:noFill/>
            <a:ln w="9525">
              <a:noFill/>
            </a:ln>
          </p:spPr>
          <p:txBody>
            <a:bodyPr vert="eaVert" anchor="t">
              <a:spAutoFit/>
            </a:bodyPr>
            <a:lstStyle/>
            <a:p>
              <a:pPr algn="ctr">
                <a:spcBef>
                  <a:spcPct val="50000"/>
                </a:spcBef>
              </a:pPr>
              <a:r>
                <a:rPr lang="zh-CN" altLang="en-US" sz="2000" dirty="0">
                  <a:latin typeface="Arial" panose="020B0604020202020204" pitchFamily="34" charset="0"/>
                  <a:ea typeface="微软雅黑" panose="020B0503020204020204" charset="-122"/>
                </a:rPr>
                <a:t>中  部  平  原</a:t>
              </a:r>
            </a:p>
          </p:txBody>
        </p:sp>
        <p:sp>
          <p:nvSpPr>
            <p:cNvPr id="25610" name="文本框 306187"/>
            <p:cNvSpPr txBox="1"/>
            <p:nvPr/>
          </p:nvSpPr>
          <p:spPr>
            <a:xfrm rot="597972">
              <a:off x="4373" y="1207"/>
              <a:ext cx="503" cy="1270"/>
            </a:xfrm>
            <a:prstGeom prst="rect">
              <a:avLst/>
            </a:prstGeom>
            <a:noFill/>
            <a:ln w="9525">
              <a:noFill/>
            </a:ln>
          </p:spPr>
          <p:txBody>
            <a:bodyPr vert="eaVert" anchor="t">
              <a:spAutoFit/>
            </a:bodyPr>
            <a:lstStyle/>
            <a:p>
              <a:pPr algn="ctr">
                <a:spcBef>
                  <a:spcPct val="50000"/>
                </a:spcBef>
              </a:pPr>
              <a:r>
                <a:rPr lang="zh-CN" altLang="en-US" sz="2000" dirty="0">
                  <a:latin typeface="Arial" panose="020B0604020202020204" pitchFamily="34" charset="0"/>
                  <a:ea typeface="微软雅黑" panose="020B0503020204020204" charset="-122"/>
                </a:rPr>
                <a:t>阿巴拉契亚亚山脉</a:t>
              </a:r>
            </a:p>
          </p:txBody>
        </p:sp>
      </p:grpSp>
      <p:sp>
        <p:nvSpPr>
          <p:cNvPr id="306189" name="左大括号 306188"/>
          <p:cNvSpPr/>
          <p:nvPr/>
        </p:nvSpPr>
        <p:spPr>
          <a:xfrm rot="-5400000">
            <a:off x="3827463" y="2673350"/>
            <a:ext cx="215900" cy="2592388"/>
          </a:xfrm>
          <a:prstGeom prst="leftBrace">
            <a:avLst>
              <a:gd name="adj1" fmla="val 99950"/>
              <a:gd name="adj2" fmla="val 50000"/>
            </a:avLst>
          </a:prstGeom>
          <a:noFill/>
          <a:ln w="28575" cap="flat" cmpd="sng">
            <a:solidFill>
              <a:schemeClr val="tx1"/>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306190" name="左大括号 306189"/>
          <p:cNvSpPr/>
          <p:nvPr/>
        </p:nvSpPr>
        <p:spPr>
          <a:xfrm rot="-5400000">
            <a:off x="6851650" y="2314575"/>
            <a:ext cx="215900" cy="3311525"/>
          </a:xfrm>
          <a:prstGeom prst="leftBrace">
            <a:avLst>
              <a:gd name="adj1" fmla="val 127676"/>
              <a:gd name="adj2" fmla="val 50000"/>
            </a:avLst>
          </a:prstGeom>
          <a:noFill/>
          <a:ln w="28575" cap="flat" cmpd="sng">
            <a:solidFill>
              <a:schemeClr val="tx1"/>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306191" name="左大括号 306190"/>
          <p:cNvSpPr/>
          <p:nvPr/>
        </p:nvSpPr>
        <p:spPr>
          <a:xfrm rot="-5400000">
            <a:off x="9048750" y="3502025"/>
            <a:ext cx="142875" cy="863600"/>
          </a:xfrm>
          <a:prstGeom prst="leftBrace">
            <a:avLst>
              <a:gd name="adj1" fmla="val 50314"/>
              <a:gd name="adj2" fmla="val 50000"/>
            </a:avLst>
          </a:prstGeom>
          <a:noFill/>
          <a:ln w="28575" cap="flat" cmpd="sng">
            <a:solidFill>
              <a:schemeClr val="tx1"/>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306193" name="文本框 306192"/>
          <p:cNvSpPr txBox="1"/>
          <p:nvPr/>
        </p:nvSpPr>
        <p:spPr>
          <a:xfrm>
            <a:off x="3132138" y="4294188"/>
            <a:ext cx="1595437" cy="398780"/>
          </a:xfrm>
          <a:prstGeom prst="rect">
            <a:avLst/>
          </a:prstGeom>
          <a:noFill/>
          <a:ln w="9525">
            <a:noFill/>
          </a:ln>
        </p:spPr>
        <p:txBody>
          <a:bodyPr anchor="t">
            <a:spAutoFit/>
          </a:bodyPr>
          <a:lstStyle/>
          <a:p>
            <a:pPr algn="ctr">
              <a:spcBef>
                <a:spcPct val="50000"/>
              </a:spcBef>
            </a:pPr>
            <a:r>
              <a:rPr lang="zh-CN" altLang="en-US" sz="2000" dirty="0">
                <a:latin typeface="Arial" panose="020B0604020202020204" pitchFamily="34" charset="0"/>
                <a:ea typeface="黑体" panose="02010609060101010101" pitchFamily="2" charset="-122"/>
              </a:rPr>
              <a:t>西部高山区</a:t>
            </a:r>
          </a:p>
        </p:txBody>
      </p:sp>
      <p:sp>
        <p:nvSpPr>
          <p:cNvPr id="306194" name="文本框 306193"/>
          <p:cNvSpPr txBox="1"/>
          <p:nvPr/>
        </p:nvSpPr>
        <p:spPr>
          <a:xfrm>
            <a:off x="5880100" y="4294188"/>
            <a:ext cx="2160588" cy="398780"/>
          </a:xfrm>
          <a:prstGeom prst="rect">
            <a:avLst/>
          </a:prstGeom>
          <a:noFill/>
          <a:ln w="9525">
            <a:noFill/>
          </a:ln>
        </p:spPr>
        <p:txBody>
          <a:bodyPr anchor="t">
            <a:spAutoFit/>
          </a:bodyPr>
          <a:lstStyle/>
          <a:p>
            <a:pPr algn="ctr">
              <a:spcBef>
                <a:spcPct val="50000"/>
              </a:spcBef>
            </a:pPr>
            <a:r>
              <a:rPr lang="zh-CN" altLang="en-US" sz="2000" dirty="0">
                <a:latin typeface="Arial" panose="020B0604020202020204" pitchFamily="34" charset="0"/>
                <a:ea typeface="黑体" panose="02010609060101010101" pitchFamily="2" charset="-122"/>
              </a:rPr>
              <a:t>中部平原区</a:t>
            </a:r>
          </a:p>
        </p:txBody>
      </p:sp>
      <p:sp>
        <p:nvSpPr>
          <p:cNvPr id="306195" name="文本框 306194"/>
          <p:cNvSpPr txBox="1"/>
          <p:nvPr/>
        </p:nvSpPr>
        <p:spPr>
          <a:xfrm>
            <a:off x="8328025" y="4294188"/>
            <a:ext cx="1584325" cy="398780"/>
          </a:xfrm>
          <a:prstGeom prst="rect">
            <a:avLst/>
          </a:prstGeom>
          <a:noFill/>
          <a:ln w="9525">
            <a:noFill/>
          </a:ln>
        </p:spPr>
        <p:txBody>
          <a:bodyPr anchor="t">
            <a:spAutoFit/>
          </a:bodyPr>
          <a:lstStyle/>
          <a:p>
            <a:pPr algn="ctr">
              <a:spcBef>
                <a:spcPct val="50000"/>
              </a:spcBef>
            </a:pPr>
            <a:r>
              <a:rPr lang="zh-CN" altLang="en-US" sz="2000" dirty="0">
                <a:latin typeface="Arial" panose="020B0604020202020204" pitchFamily="34" charset="0"/>
                <a:ea typeface="黑体" panose="02010609060101010101" pitchFamily="2" charset="-122"/>
              </a:rPr>
              <a:t>东部低山区</a:t>
            </a:r>
          </a:p>
        </p:txBody>
      </p:sp>
      <p:sp>
        <p:nvSpPr>
          <p:cNvPr id="306196" name="文本框 306195"/>
          <p:cNvSpPr txBox="1"/>
          <p:nvPr/>
        </p:nvSpPr>
        <p:spPr>
          <a:xfrm>
            <a:off x="2497138" y="5086350"/>
            <a:ext cx="7127875" cy="783590"/>
          </a:xfrm>
          <a:prstGeom prst="rect">
            <a:avLst/>
          </a:prstGeom>
          <a:solidFill>
            <a:srgbClr val="FFFF99"/>
          </a:solidFill>
          <a:ln w="9525">
            <a:noFill/>
          </a:ln>
        </p:spPr>
        <p:txBody>
          <a:bodyPr anchor="t">
            <a:spAutoFit/>
          </a:bodyPr>
          <a:lstStyle/>
          <a:p>
            <a:pPr>
              <a:lnSpc>
                <a:spcPct val="125000"/>
              </a:lnSpc>
            </a:pPr>
            <a:r>
              <a:rPr lang="en-US" altLang="zh-CN" dirty="0">
                <a:solidFill>
                  <a:srgbClr val="3333FF"/>
                </a:solidFill>
                <a:latin typeface="黑体" panose="02010609060101010101" pitchFamily="2" charset="-122"/>
                <a:ea typeface="黑体" panose="02010609060101010101" pitchFamily="2" charset="-122"/>
              </a:rPr>
              <a:t>    </a:t>
            </a:r>
            <a:r>
              <a:rPr lang="zh-CN" altLang="en-US" dirty="0">
                <a:solidFill>
                  <a:srgbClr val="3333FF"/>
                </a:solidFill>
                <a:latin typeface="黑体" panose="02010609060101010101" pitchFamily="2" charset="-122"/>
                <a:ea typeface="黑体" panose="02010609060101010101" pitchFamily="2" charset="-122"/>
              </a:rPr>
              <a:t>美国本土地形分为三大南北纵列带：西部是高大的山系，中部是广阔的平原，东部是低缓的山地。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6189"/>
                                        </p:tgtEl>
                                        <p:attrNameLst>
                                          <p:attrName>style.visibility</p:attrName>
                                        </p:attrNameLst>
                                      </p:cBhvr>
                                      <p:to>
                                        <p:strVal val="visible"/>
                                      </p:to>
                                    </p:set>
                                    <p:animEffect transition="in" filter="wipe(down)">
                                      <p:cBhvr>
                                        <p:cTn id="7" dur="500"/>
                                        <p:tgtEl>
                                          <p:spTgt spid="30618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06193"/>
                                        </p:tgtEl>
                                        <p:attrNameLst>
                                          <p:attrName>style.visibility</p:attrName>
                                        </p:attrNameLst>
                                      </p:cBhvr>
                                      <p:to>
                                        <p:strVal val="visible"/>
                                      </p:to>
                                    </p:set>
                                    <p:animEffect transition="in" filter="wipe(up)">
                                      <p:cBhvr>
                                        <p:cTn id="11" dur="500"/>
                                        <p:tgtEl>
                                          <p:spTgt spid="30619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06190"/>
                                        </p:tgtEl>
                                        <p:attrNameLst>
                                          <p:attrName>style.visibility</p:attrName>
                                        </p:attrNameLst>
                                      </p:cBhvr>
                                      <p:to>
                                        <p:strVal val="visible"/>
                                      </p:to>
                                    </p:set>
                                    <p:animEffect transition="in" filter="wipe(down)">
                                      <p:cBhvr>
                                        <p:cTn id="16" dur="500"/>
                                        <p:tgtEl>
                                          <p:spTgt spid="306190"/>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06194"/>
                                        </p:tgtEl>
                                        <p:attrNameLst>
                                          <p:attrName>style.visibility</p:attrName>
                                        </p:attrNameLst>
                                      </p:cBhvr>
                                      <p:to>
                                        <p:strVal val="visible"/>
                                      </p:to>
                                    </p:set>
                                    <p:animEffect transition="in" filter="wipe(up)">
                                      <p:cBhvr>
                                        <p:cTn id="20" dur="500"/>
                                        <p:tgtEl>
                                          <p:spTgt spid="30619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06191"/>
                                        </p:tgtEl>
                                        <p:attrNameLst>
                                          <p:attrName>style.visibility</p:attrName>
                                        </p:attrNameLst>
                                      </p:cBhvr>
                                      <p:to>
                                        <p:strVal val="visible"/>
                                      </p:to>
                                    </p:set>
                                    <p:animEffect transition="in" filter="wipe(down)">
                                      <p:cBhvr>
                                        <p:cTn id="25" dur="500"/>
                                        <p:tgtEl>
                                          <p:spTgt spid="30619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306195"/>
                                        </p:tgtEl>
                                        <p:attrNameLst>
                                          <p:attrName>style.visibility</p:attrName>
                                        </p:attrNameLst>
                                      </p:cBhvr>
                                      <p:to>
                                        <p:strVal val="visible"/>
                                      </p:to>
                                    </p:set>
                                    <p:animEffect transition="in" filter="wipe(up)">
                                      <p:cBhvr>
                                        <p:cTn id="29" dur="500"/>
                                        <p:tgtEl>
                                          <p:spTgt spid="30619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06196"/>
                                        </p:tgtEl>
                                        <p:attrNameLst>
                                          <p:attrName>style.visibility</p:attrName>
                                        </p:attrNameLst>
                                      </p:cBhvr>
                                      <p:to>
                                        <p:strVal val="visible"/>
                                      </p:to>
                                    </p:set>
                                    <p:animEffect transition="in" filter="blinds(horizontal)">
                                      <p:cBhvr>
                                        <p:cTn id="34" dur="500"/>
                                        <p:tgtEl>
                                          <p:spTgt spid="306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93" grpId="0"/>
      <p:bldP spid="306194" grpId="0"/>
      <p:bldP spid="306195" grpId="0"/>
      <p:bldP spid="306196"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71" name="图片 249870" descr="澳大利亚剖面图"/>
          <p:cNvPicPr>
            <a:picLocks noChangeAspect="1"/>
          </p:cNvPicPr>
          <p:nvPr/>
        </p:nvPicPr>
        <p:blipFill>
          <a:blip r:embed="rId2"/>
          <a:stretch>
            <a:fillRect/>
          </a:stretch>
        </p:blipFill>
        <p:spPr>
          <a:xfrm>
            <a:off x="4130675" y="879462"/>
            <a:ext cx="7538720" cy="5462905"/>
          </a:xfrm>
          <a:prstGeom prst="rect">
            <a:avLst/>
          </a:prstGeom>
          <a:noFill/>
          <a:ln w="9525">
            <a:noFill/>
          </a:ln>
        </p:spPr>
      </p:pic>
      <p:sp>
        <p:nvSpPr>
          <p:cNvPr id="249869" name="文本框 249868"/>
          <p:cNvSpPr txBox="1"/>
          <p:nvPr/>
        </p:nvSpPr>
        <p:spPr>
          <a:xfrm>
            <a:off x="91228" y="57784"/>
            <a:ext cx="3240087"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（二）地形特征</a:t>
            </a:r>
          </a:p>
        </p:txBody>
      </p:sp>
      <p:sp>
        <p:nvSpPr>
          <p:cNvPr id="249870" name="线形标注 1 249869"/>
          <p:cNvSpPr/>
          <p:nvPr/>
        </p:nvSpPr>
        <p:spPr>
          <a:xfrm>
            <a:off x="1788258" y="2381043"/>
            <a:ext cx="1873250" cy="368299"/>
          </a:xfrm>
          <a:prstGeom prst="borderCallout1">
            <a:avLst>
              <a:gd name="adj1" fmla="val 24000"/>
              <a:gd name="adj2" fmla="val 104069"/>
              <a:gd name="adj3" fmla="val 288222"/>
              <a:gd name="adj4" fmla="val 278422"/>
            </a:avLst>
          </a:prstGeom>
          <a:noFill/>
          <a:ln w="19050" cap="flat" cmpd="sng">
            <a:solidFill>
              <a:schemeClr val="tx1"/>
            </a:solidFill>
            <a:prstDash val="solid"/>
            <a:miter/>
            <a:headEnd type="none" w="med" len="med"/>
            <a:tailEnd type="none" w="med" len="med"/>
          </a:ln>
        </p:spPr>
        <p:txBody>
          <a:bodyPr wrap="square">
            <a:spAutoFit/>
          </a:bodyPr>
          <a:lstStyle/>
          <a:p>
            <a:pPr algn="ctr"/>
            <a:r>
              <a:rPr lang="zh-CN" altLang="en-US" dirty="0">
                <a:latin typeface="Arial" panose="020B0604020202020204" pitchFamily="34" charset="0"/>
              </a:rPr>
              <a:t>西部高原区</a:t>
            </a:r>
          </a:p>
        </p:txBody>
      </p:sp>
      <p:sp>
        <p:nvSpPr>
          <p:cNvPr id="249872" name="线形标注 1 249871"/>
          <p:cNvSpPr/>
          <p:nvPr/>
        </p:nvSpPr>
        <p:spPr>
          <a:xfrm>
            <a:off x="1786123" y="3187301"/>
            <a:ext cx="1873250" cy="368299"/>
          </a:xfrm>
          <a:prstGeom prst="borderCallout1">
            <a:avLst>
              <a:gd name="adj1" fmla="val 24000"/>
              <a:gd name="adj2" fmla="val 104069"/>
              <a:gd name="adj3" fmla="val 179044"/>
              <a:gd name="adj4" fmla="val 375995"/>
            </a:avLst>
          </a:prstGeom>
          <a:noFill/>
          <a:ln w="19050" cap="flat" cmpd="sng">
            <a:solidFill>
              <a:schemeClr val="tx1"/>
            </a:solidFill>
            <a:prstDash val="solid"/>
            <a:miter/>
            <a:headEnd type="none" w="med" len="med"/>
            <a:tailEnd type="none" w="med" len="med"/>
          </a:ln>
        </p:spPr>
        <p:txBody>
          <a:bodyPr wrap="square">
            <a:spAutoFit/>
          </a:bodyPr>
          <a:lstStyle/>
          <a:p>
            <a:pPr algn="ctr"/>
            <a:r>
              <a:rPr lang="zh-CN" altLang="en-US" dirty="0">
                <a:latin typeface="Arial" panose="020B0604020202020204" pitchFamily="34" charset="0"/>
              </a:rPr>
              <a:t>中部平原区</a:t>
            </a:r>
          </a:p>
        </p:txBody>
      </p:sp>
      <p:sp>
        <p:nvSpPr>
          <p:cNvPr id="249873" name="线形标注 1 249872"/>
          <p:cNvSpPr/>
          <p:nvPr/>
        </p:nvSpPr>
        <p:spPr>
          <a:xfrm>
            <a:off x="1786123" y="4030262"/>
            <a:ext cx="1873250" cy="368299"/>
          </a:xfrm>
          <a:prstGeom prst="borderCallout1">
            <a:avLst>
              <a:gd name="adj1" fmla="val 24000"/>
              <a:gd name="adj2" fmla="val 104069"/>
              <a:gd name="adj3" fmla="val 151703"/>
              <a:gd name="adj4" fmla="val 436115"/>
            </a:avLst>
          </a:prstGeom>
          <a:noFill/>
          <a:ln w="19050" cap="flat" cmpd="sng">
            <a:solidFill>
              <a:schemeClr val="tx1"/>
            </a:solidFill>
            <a:prstDash val="solid"/>
            <a:miter/>
            <a:headEnd type="none" w="med" len="med"/>
            <a:tailEnd type="none" w="med" len="med"/>
          </a:ln>
        </p:spPr>
        <p:txBody>
          <a:bodyPr wrap="square">
            <a:spAutoFit/>
          </a:bodyPr>
          <a:lstStyle/>
          <a:p>
            <a:pPr algn="ctr"/>
            <a:r>
              <a:rPr lang="zh-CN" altLang="en-US" dirty="0">
                <a:latin typeface="Arial" panose="020B0604020202020204" pitchFamily="34" charset="0"/>
              </a:rPr>
              <a:t>东部山地区</a:t>
            </a:r>
          </a:p>
        </p:txBody>
      </p:sp>
      <p:sp>
        <p:nvSpPr>
          <p:cNvPr id="249874" name="文本框 249873"/>
          <p:cNvSpPr txBox="1"/>
          <p:nvPr/>
        </p:nvSpPr>
        <p:spPr>
          <a:xfrm>
            <a:off x="161608" y="1006157"/>
            <a:ext cx="3630930" cy="1014730"/>
          </a:xfrm>
          <a:prstGeom prst="rect">
            <a:avLst/>
          </a:prstGeom>
          <a:solidFill>
            <a:srgbClr val="FFFF99"/>
          </a:solidFill>
          <a:ln w="9525" cap="flat" cmpd="sng">
            <a:solidFill>
              <a:schemeClr val="accent2"/>
            </a:solidFill>
            <a:prstDash val="solid"/>
            <a:miter/>
            <a:headEnd type="none" w="med" len="med"/>
            <a:tailEnd type="none" w="med" len="med"/>
          </a:ln>
        </p:spPr>
        <p:txBody>
          <a:bodyPr wrap="square">
            <a:spAutoFit/>
          </a:bodyPr>
          <a:lstStyle/>
          <a:p>
            <a:pPr>
              <a:spcBef>
                <a:spcPct val="50000"/>
              </a:spcBef>
            </a:pPr>
            <a:r>
              <a:rPr lang="zh-CN" altLang="en-US" sz="2400" b="1" dirty="0">
                <a:solidFill>
                  <a:srgbClr val="FF0000"/>
                </a:solidFill>
                <a:latin typeface="Arial" panose="020B0604020202020204" pitchFamily="34" charset="0"/>
                <a:ea typeface="黑体" panose="02010609060101010101" pitchFamily="2" charset="-122"/>
              </a:rPr>
              <a:t>地势低平，起伏和缓，</a:t>
            </a:r>
          </a:p>
          <a:p>
            <a:pPr>
              <a:spcBef>
                <a:spcPct val="50000"/>
              </a:spcBef>
            </a:pPr>
            <a:r>
              <a:rPr lang="zh-CN" altLang="en-US" sz="2400" b="1" dirty="0">
                <a:solidFill>
                  <a:srgbClr val="FF0000"/>
                </a:solidFill>
                <a:latin typeface="Arial" panose="020B0604020202020204" pitchFamily="34" charset="0"/>
                <a:ea typeface="黑体" panose="02010609060101010101" pitchFamily="2" charset="-122"/>
              </a:rPr>
              <a:t>自西向东分为三大地形区。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9871"/>
                                        </p:tgtEl>
                                        <p:attrNameLst>
                                          <p:attrName>style.visibility</p:attrName>
                                        </p:attrNameLst>
                                      </p:cBhvr>
                                      <p:to>
                                        <p:strVal val="visible"/>
                                      </p:to>
                                    </p:set>
                                    <p:animEffect transition="in" filter="blinds(horizontal)">
                                      <p:cBhvr>
                                        <p:cTn id="7" dur="500"/>
                                        <p:tgtEl>
                                          <p:spTgt spid="2498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9874"/>
                                        </p:tgtEl>
                                        <p:attrNameLst>
                                          <p:attrName>style.visibility</p:attrName>
                                        </p:attrNameLst>
                                      </p:cBhvr>
                                      <p:to>
                                        <p:strVal val="visible"/>
                                      </p:to>
                                    </p:set>
                                    <p:animEffect transition="in" filter="blinds(horizontal)">
                                      <p:cBhvr>
                                        <p:cTn id="12" dur="500"/>
                                        <p:tgtEl>
                                          <p:spTgt spid="2498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49870"/>
                                        </p:tgtEl>
                                        <p:attrNameLst>
                                          <p:attrName>style.visibility</p:attrName>
                                        </p:attrNameLst>
                                      </p:cBhvr>
                                      <p:to>
                                        <p:strVal val="visible"/>
                                      </p:to>
                                    </p:set>
                                    <p:animEffect transition="in" filter="wipe(right)">
                                      <p:cBhvr>
                                        <p:cTn id="17" dur="500"/>
                                        <p:tgtEl>
                                          <p:spTgt spid="2498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49872"/>
                                        </p:tgtEl>
                                        <p:attrNameLst>
                                          <p:attrName>style.visibility</p:attrName>
                                        </p:attrNameLst>
                                      </p:cBhvr>
                                      <p:to>
                                        <p:strVal val="visible"/>
                                      </p:to>
                                    </p:set>
                                    <p:animEffect transition="in" filter="wipe(right)">
                                      <p:cBhvr>
                                        <p:cTn id="22" dur="500"/>
                                        <p:tgtEl>
                                          <p:spTgt spid="2498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49873"/>
                                        </p:tgtEl>
                                        <p:attrNameLst>
                                          <p:attrName>style.visibility</p:attrName>
                                        </p:attrNameLst>
                                      </p:cBhvr>
                                      <p:to>
                                        <p:strVal val="visible"/>
                                      </p:to>
                                    </p:set>
                                    <p:animEffect transition="in" filter="wipe(right)">
                                      <p:cBhvr>
                                        <p:cTn id="27" dur="500"/>
                                        <p:tgtEl>
                                          <p:spTgt spid="249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70" grpId="0" bldLvl="0" animBg="1"/>
      <p:bldP spid="249872" grpId="0" bldLvl="0" animBg="1"/>
      <p:bldP spid="249873" grpId="0" bldLvl="0" animBg="1"/>
      <p:bldP spid="249874"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5" name="图片 250884" descr="巨石"/>
          <p:cNvPicPr>
            <a:picLocks noChangeAspect="1"/>
          </p:cNvPicPr>
          <p:nvPr/>
        </p:nvPicPr>
        <p:blipFill>
          <a:blip r:embed="rId2"/>
          <a:srcRect b="10092"/>
          <a:stretch>
            <a:fillRect/>
          </a:stretch>
        </p:blipFill>
        <p:spPr>
          <a:xfrm>
            <a:off x="1524000" y="692150"/>
            <a:ext cx="9144000" cy="6165850"/>
          </a:xfrm>
          <a:prstGeom prst="rect">
            <a:avLst/>
          </a:prstGeom>
          <a:noFill/>
          <a:ln w="9525">
            <a:noFill/>
          </a:ln>
        </p:spPr>
      </p:pic>
      <p:sp>
        <p:nvSpPr>
          <p:cNvPr id="250886" name="文本框 250885"/>
          <p:cNvSpPr txBox="1"/>
          <p:nvPr/>
        </p:nvSpPr>
        <p:spPr>
          <a:xfrm>
            <a:off x="1992313" y="5157788"/>
            <a:ext cx="8137525" cy="783590"/>
          </a:xfrm>
          <a:prstGeom prst="rect">
            <a:avLst/>
          </a:prstGeom>
          <a:solidFill>
            <a:srgbClr val="FFFF99"/>
          </a:solidFill>
          <a:ln w="9525">
            <a:noFill/>
          </a:ln>
        </p:spPr>
        <p:txBody>
          <a:bodyPr>
            <a:spAutoFit/>
          </a:bodyPr>
          <a:lstStyle/>
          <a:p>
            <a:pPr>
              <a:lnSpc>
                <a:spcPct val="125000"/>
              </a:lnSpc>
            </a:pPr>
            <a:r>
              <a:rPr lang="en-US" altLang="zh-CN" dirty="0">
                <a:latin typeface="Arial" panose="020B0604020202020204" pitchFamily="34" charset="0"/>
              </a:rPr>
              <a:t>       </a:t>
            </a:r>
            <a:r>
              <a:rPr lang="zh-CN" altLang="en-US" dirty="0">
                <a:latin typeface="Arial" panose="020B0604020202020204" pitchFamily="34" charset="0"/>
              </a:rPr>
              <a:t>西部高原区宽广低缓，海拔一般在</a:t>
            </a:r>
            <a:r>
              <a:rPr lang="en-US" altLang="zh-CN" dirty="0">
                <a:latin typeface="Arial" panose="020B0604020202020204" pitchFamily="34" charset="0"/>
              </a:rPr>
              <a:t>200-500</a:t>
            </a:r>
            <a:r>
              <a:rPr lang="zh-CN" altLang="en-US" dirty="0">
                <a:latin typeface="Arial" panose="020B0604020202020204" pitchFamily="34" charset="0"/>
              </a:rPr>
              <a:t>米，约占大陆部面积的</a:t>
            </a:r>
            <a:r>
              <a:rPr lang="en-US" altLang="zh-CN" dirty="0">
                <a:latin typeface="Arial" panose="020B0604020202020204" pitchFamily="34" charset="0"/>
              </a:rPr>
              <a:t>60%</a:t>
            </a:r>
            <a:r>
              <a:rPr lang="zh-CN" altLang="en-US" dirty="0">
                <a:latin typeface="Arial" panose="020B0604020202020204" pitchFamily="34" charset="0"/>
              </a:rPr>
              <a:t>。沙漠广布（大沙沙漠和维多利亚沙漠），图为沙漠中的艾尔斯巨石景观。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0886"/>
                                        </p:tgtEl>
                                        <p:attrNameLst>
                                          <p:attrName>style.visibility</p:attrName>
                                        </p:attrNameLst>
                                      </p:cBhvr>
                                      <p:to>
                                        <p:strVal val="visible"/>
                                      </p:to>
                                    </p:set>
                                    <p:anim calcmode="lin" valueType="num">
                                      <p:cBhvr additive="base">
                                        <p:cTn id="7" dur="500" fill="hold"/>
                                        <p:tgtEl>
                                          <p:spTgt spid="250886"/>
                                        </p:tgtEl>
                                        <p:attrNameLst>
                                          <p:attrName>ppt_x</p:attrName>
                                        </p:attrNameLst>
                                      </p:cBhvr>
                                      <p:tavLst>
                                        <p:tav tm="0">
                                          <p:val>
                                            <p:strVal val="#ppt_x"/>
                                          </p:val>
                                        </p:tav>
                                        <p:tav tm="100000">
                                          <p:val>
                                            <p:strVal val="#ppt_x"/>
                                          </p:val>
                                        </p:tav>
                                      </p:tavLst>
                                    </p:anim>
                                    <p:anim calcmode="lin" valueType="num">
                                      <p:cBhvr additive="base">
                                        <p:cTn id="8" dur="500" fill="hold"/>
                                        <p:tgtEl>
                                          <p:spTgt spid="2508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6"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12" name="图片 251911" descr="澳大盆地"/>
          <p:cNvPicPr>
            <a:picLocks noChangeAspect="1"/>
          </p:cNvPicPr>
          <p:nvPr/>
        </p:nvPicPr>
        <p:blipFill>
          <a:blip r:embed="rId2"/>
          <a:srcRect l="3320" t="2631" r="2930" b="11516"/>
          <a:stretch>
            <a:fillRect/>
          </a:stretch>
        </p:blipFill>
        <p:spPr>
          <a:xfrm>
            <a:off x="1524000" y="692150"/>
            <a:ext cx="9144000" cy="6165850"/>
          </a:xfrm>
          <a:prstGeom prst="rect">
            <a:avLst/>
          </a:prstGeom>
          <a:noFill/>
          <a:ln w="9525">
            <a:noFill/>
          </a:ln>
        </p:spPr>
      </p:pic>
      <p:sp>
        <p:nvSpPr>
          <p:cNvPr id="251913" name="文本框 251912"/>
          <p:cNvSpPr txBox="1"/>
          <p:nvPr/>
        </p:nvSpPr>
        <p:spPr>
          <a:xfrm>
            <a:off x="1919288" y="5414963"/>
            <a:ext cx="8280400" cy="783590"/>
          </a:xfrm>
          <a:prstGeom prst="rect">
            <a:avLst/>
          </a:prstGeom>
          <a:solidFill>
            <a:srgbClr val="FFFF99"/>
          </a:solidFill>
          <a:ln w="9525">
            <a:noFill/>
          </a:ln>
        </p:spPr>
        <p:txBody>
          <a:bodyPr>
            <a:spAutoFit/>
          </a:bodyPr>
          <a:lstStyle/>
          <a:p>
            <a:pPr>
              <a:lnSpc>
                <a:spcPct val="125000"/>
              </a:lnSpc>
            </a:pPr>
            <a:r>
              <a:rPr lang="en-US" altLang="zh-CN" dirty="0">
                <a:latin typeface="Arial" panose="020B0604020202020204" pitchFamily="34" charset="0"/>
              </a:rPr>
              <a:t>       </a:t>
            </a:r>
            <a:r>
              <a:rPr lang="zh-CN" altLang="en-US" dirty="0">
                <a:latin typeface="Arial" panose="020B0604020202020204" pitchFamily="34" charset="0"/>
              </a:rPr>
              <a:t>中部平原区海拔一般在</a:t>
            </a:r>
            <a:r>
              <a:rPr lang="en-US" altLang="zh-CN" dirty="0">
                <a:latin typeface="Arial" panose="020B0604020202020204" pitchFamily="34" charset="0"/>
              </a:rPr>
              <a:t>200</a:t>
            </a:r>
            <a:r>
              <a:rPr lang="zh-CN" altLang="en-US" dirty="0">
                <a:latin typeface="Arial" panose="020B0604020202020204" pitchFamily="34" charset="0"/>
              </a:rPr>
              <a:t>米以下（最低约</a:t>
            </a:r>
            <a:r>
              <a:rPr lang="en-US" altLang="zh-CN" dirty="0">
                <a:latin typeface="Arial" panose="020B0604020202020204" pitchFamily="34" charset="0"/>
              </a:rPr>
              <a:t>-16</a:t>
            </a:r>
            <a:r>
              <a:rPr lang="zh-CN" altLang="en-US" dirty="0">
                <a:latin typeface="Arial" panose="020B0604020202020204" pitchFamily="34" charset="0"/>
              </a:rPr>
              <a:t>米），约占大陆部面积的</a:t>
            </a:r>
            <a:r>
              <a:rPr lang="en-US" altLang="zh-CN" dirty="0">
                <a:latin typeface="Arial" panose="020B0604020202020204" pitchFamily="34" charset="0"/>
              </a:rPr>
              <a:t>25%</a:t>
            </a:r>
            <a:r>
              <a:rPr lang="zh-CN" altLang="en-US" dirty="0">
                <a:latin typeface="Arial" panose="020B0604020202020204" pitchFamily="34" charset="0"/>
              </a:rPr>
              <a:t>。多荒漠和草原，被称“大自流盆地”。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1913"/>
                                        </p:tgtEl>
                                        <p:attrNameLst>
                                          <p:attrName>style.visibility</p:attrName>
                                        </p:attrNameLst>
                                      </p:cBhvr>
                                      <p:to>
                                        <p:strVal val="visible"/>
                                      </p:to>
                                    </p:set>
                                    <p:anim calcmode="lin" valueType="num">
                                      <p:cBhvr additive="base">
                                        <p:cTn id="7" dur="500" fill="hold"/>
                                        <p:tgtEl>
                                          <p:spTgt spid="251913"/>
                                        </p:tgtEl>
                                        <p:attrNameLst>
                                          <p:attrName>ppt_x</p:attrName>
                                        </p:attrNameLst>
                                      </p:cBhvr>
                                      <p:tavLst>
                                        <p:tav tm="0">
                                          <p:val>
                                            <p:strVal val="#ppt_x"/>
                                          </p:val>
                                        </p:tav>
                                        <p:tav tm="100000">
                                          <p:val>
                                            <p:strVal val="#ppt_x"/>
                                          </p:val>
                                        </p:tav>
                                      </p:tavLst>
                                    </p:anim>
                                    <p:anim calcmode="lin" valueType="num">
                                      <p:cBhvr additive="base">
                                        <p:cTn id="8" dur="500" fill="hold"/>
                                        <p:tgtEl>
                                          <p:spTgt spid="2519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3"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7" name="图片 269316" descr="大自流盆地结构示意"/>
          <p:cNvPicPr>
            <a:picLocks noChangeAspect="1"/>
          </p:cNvPicPr>
          <p:nvPr/>
        </p:nvPicPr>
        <p:blipFill>
          <a:blip r:embed="rId2">
            <a:clrChange>
              <a:clrFrom>
                <a:srgbClr val="FFFFFF"/>
              </a:clrFrom>
              <a:clrTo>
                <a:srgbClr val="FFFFFF">
                  <a:alpha val="0"/>
                </a:srgbClr>
              </a:clrTo>
            </a:clrChange>
          </a:blip>
          <a:stretch>
            <a:fillRect/>
          </a:stretch>
        </p:blipFill>
        <p:spPr>
          <a:xfrm>
            <a:off x="1992313" y="1989138"/>
            <a:ext cx="8351837" cy="2830512"/>
          </a:xfrm>
          <a:prstGeom prst="rect">
            <a:avLst/>
          </a:prstGeom>
          <a:noFill/>
          <a:ln w="9525">
            <a:noFill/>
          </a:ln>
        </p:spPr>
      </p:pic>
      <p:sp>
        <p:nvSpPr>
          <p:cNvPr id="269318" name="文本框 269317"/>
          <p:cNvSpPr txBox="1"/>
          <p:nvPr/>
        </p:nvSpPr>
        <p:spPr>
          <a:xfrm>
            <a:off x="3719513" y="5157788"/>
            <a:ext cx="4176712" cy="368300"/>
          </a:xfrm>
          <a:prstGeom prst="rect">
            <a:avLst/>
          </a:prstGeom>
          <a:noFill/>
          <a:ln w="9525">
            <a:noFill/>
          </a:ln>
        </p:spPr>
        <p:txBody>
          <a:bodyPr>
            <a:spAutoFit/>
          </a:bodyPr>
          <a:lstStyle/>
          <a:p>
            <a:pPr algn="ctr">
              <a:spcBef>
                <a:spcPct val="50000"/>
              </a:spcBef>
            </a:pPr>
            <a:r>
              <a:rPr lang="zh-CN" altLang="en-US" dirty="0">
                <a:latin typeface="Arial" panose="020B0604020202020204" pitchFamily="34" charset="0"/>
              </a:rPr>
              <a:t>大自流盆地结构示意图</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40" name="图片 270339" descr="大分水岭"/>
          <p:cNvPicPr>
            <a:picLocks noChangeAspect="1"/>
          </p:cNvPicPr>
          <p:nvPr/>
        </p:nvPicPr>
        <p:blipFill>
          <a:blip r:embed="rId2"/>
          <a:srcRect l="7747" t="10336" r="6767"/>
          <a:stretch>
            <a:fillRect/>
          </a:stretch>
        </p:blipFill>
        <p:spPr>
          <a:xfrm>
            <a:off x="2145665" y="397510"/>
            <a:ext cx="7595235" cy="5120005"/>
          </a:xfrm>
          <a:prstGeom prst="rect">
            <a:avLst/>
          </a:prstGeom>
          <a:noFill/>
          <a:ln w="9525">
            <a:noFill/>
          </a:ln>
        </p:spPr>
      </p:pic>
      <p:sp>
        <p:nvSpPr>
          <p:cNvPr id="270341" name="文本框 270340"/>
          <p:cNvSpPr txBox="1"/>
          <p:nvPr/>
        </p:nvSpPr>
        <p:spPr>
          <a:xfrm>
            <a:off x="1955483" y="5790248"/>
            <a:ext cx="8280400" cy="783590"/>
          </a:xfrm>
          <a:prstGeom prst="rect">
            <a:avLst/>
          </a:prstGeom>
          <a:solidFill>
            <a:srgbClr val="FFFF99"/>
          </a:solidFill>
          <a:ln w="9525">
            <a:noFill/>
          </a:ln>
        </p:spPr>
        <p:txBody>
          <a:bodyPr>
            <a:spAutoFit/>
          </a:bodyPr>
          <a:lstStyle/>
          <a:p>
            <a:pPr>
              <a:lnSpc>
                <a:spcPct val="125000"/>
              </a:lnSpc>
            </a:pPr>
            <a:r>
              <a:rPr lang="en-US" altLang="zh-CN" dirty="0">
                <a:latin typeface="Arial" panose="020B0604020202020204" pitchFamily="34" charset="0"/>
              </a:rPr>
              <a:t>       </a:t>
            </a:r>
            <a:r>
              <a:rPr lang="zh-CN" altLang="en-US" dirty="0">
                <a:latin typeface="Arial" panose="020B0604020202020204" pitchFamily="34" charset="0"/>
              </a:rPr>
              <a:t>东部山地区大部分海拔</a:t>
            </a:r>
            <a:r>
              <a:rPr lang="en-US" altLang="zh-CN" dirty="0">
                <a:latin typeface="Arial" panose="020B0604020202020204" pitchFamily="34" charset="0"/>
              </a:rPr>
              <a:t>800</a:t>
            </a:r>
            <a:r>
              <a:rPr lang="zh-CN" altLang="en-US" dirty="0">
                <a:latin typeface="Arial" panose="020B0604020202020204" pitchFamily="34" charset="0"/>
              </a:rPr>
              <a:t>～</a:t>
            </a:r>
            <a:r>
              <a:rPr lang="en-US" altLang="zh-CN" dirty="0">
                <a:latin typeface="Arial" panose="020B0604020202020204" pitchFamily="34" charset="0"/>
              </a:rPr>
              <a:t>1000</a:t>
            </a:r>
            <a:r>
              <a:rPr lang="zh-CN" altLang="en-US" dirty="0">
                <a:latin typeface="Arial" panose="020B0604020202020204" pitchFamily="34" charset="0"/>
              </a:rPr>
              <a:t>米，全长</a:t>
            </a:r>
            <a:r>
              <a:rPr lang="en-US" altLang="zh-CN" dirty="0">
                <a:latin typeface="Arial" panose="020B0604020202020204" pitchFamily="34" charset="0"/>
              </a:rPr>
              <a:t>3000</a:t>
            </a:r>
            <a:r>
              <a:rPr lang="zh-CN" altLang="en-US" dirty="0">
                <a:latin typeface="Arial" panose="020B0604020202020204" pitchFamily="34" charset="0"/>
              </a:rPr>
              <a:t>千米，占大陆总面积的</a:t>
            </a:r>
            <a:r>
              <a:rPr lang="en-US" altLang="zh-CN" dirty="0">
                <a:latin typeface="Arial" panose="020B0604020202020204" pitchFamily="34" charset="0"/>
              </a:rPr>
              <a:t>15%</a:t>
            </a:r>
            <a:r>
              <a:rPr lang="zh-CN" altLang="en-US" dirty="0">
                <a:latin typeface="Arial" panose="020B0604020202020204" pitchFamily="34" charset="0"/>
              </a:rPr>
              <a:t>。西侧发育墨累河，东北岸外有大堡礁。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0341"/>
                                        </p:tgtEl>
                                        <p:attrNameLst>
                                          <p:attrName>style.visibility</p:attrName>
                                        </p:attrNameLst>
                                      </p:cBhvr>
                                      <p:to>
                                        <p:strVal val="visible"/>
                                      </p:to>
                                    </p:set>
                                    <p:anim calcmode="lin" valueType="num">
                                      <p:cBhvr additive="base">
                                        <p:cTn id="7" dur="500" fill="hold"/>
                                        <p:tgtEl>
                                          <p:spTgt spid="270341"/>
                                        </p:tgtEl>
                                        <p:attrNameLst>
                                          <p:attrName>ppt_x</p:attrName>
                                        </p:attrNameLst>
                                      </p:cBhvr>
                                      <p:tavLst>
                                        <p:tav tm="0">
                                          <p:val>
                                            <p:strVal val="#ppt_x"/>
                                          </p:val>
                                        </p:tav>
                                        <p:tav tm="100000">
                                          <p:val>
                                            <p:strVal val="#ppt_x"/>
                                          </p:val>
                                        </p:tav>
                                      </p:tavLst>
                                    </p:anim>
                                    <p:anim calcmode="lin" valueType="num">
                                      <p:cBhvr additive="base">
                                        <p:cTn id="8" dur="500" fill="hold"/>
                                        <p:tgtEl>
                                          <p:spTgt spid="270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1"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4" name="图片 271363" descr="大堡礁"/>
          <p:cNvPicPr>
            <a:picLocks noChangeAspect="1"/>
          </p:cNvPicPr>
          <p:nvPr/>
        </p:nvPicPr>
        <p:blipFill>
          <a:blip r:embed="rId2"/>
          <a:srcRect b="10010"/>
          <a:stretch>
            <a:fillRect/>
          </a:stretch>
        </p:blipFill>
        <p:spPr>
          <a:xfrm>
            <a:off x="1774825" y="255905"/>
            <a:ext cx="9144000" cy="6165850"/>
          </a:xfrm>
          <a:prstGeom prst="rect">
            <a:avLst/>
          </a:prstGeom>
          <a:noFill/>
          <a:ln w="9525">
            <a:noFill/>
          </a:ln>
        </p:spPr>
      </p:pic>
      <p:sp>
        <p:nvSpPr>
          <p:cNvPr id="271365" name="文本框 271364"/>
          <p:cNvSpPr txBox="1"/>
          <p:nvPr/>
        </p:nvSpPr>
        <p:spPr>
          <a:xfrm>
            <a:off x="267335" y="128905"/>
            <a:ext cx="1366838" cy="368300"/>
          </a:xfrm>
          <a:prstGeom prst="rect">
            <a:avLst/>
          </a:prstGeom>
          <a:solidFill>
            <a:srgbClr val="FFFF00"/>
          </a:solidFill>
          <a:ln w="9525">
            <a:noFill/>
          </a:ln>
        </p:spPr>
        <p:txBody>
          <a:bodyPr>
            <a:spAutoFit/>
          </a:bodyPr>
          <a:lstStyle/>
          <a:p>
            <a:pPr algn="ctr">
              <a:spcBef>
                <a:spcPct val="50000"/>
              </a:spcBef>
            </a:pPr>
            <a:r>
              <a:rPr lang="zh-CN" altLang="en-US" dirty="0">
                <a:latin typeface="Arial" panose="020B0604020202020204" pitchFamily="34" charset="0"/>
                <a:ea typeface="黑体" panose="02010609060101010101" pitchFamily="2" charset="-122"/>
              </a:rPr>
              <a:t>大堡礁</a:t>
            </a:r>
          </a:p>
        </p:txBody>
      </p:sp>
      <p:sp>
        <p:nvSpPr>
          <p:cNvPr id="271366" name="文本框 271365"/>
          <p:cNvSpPr txBox="1"/>
          <p:nvPr/>
        </p:nvSpPr>
        <p:spPr>
          <a:xfrm>
            <a:off x="1958340" y="5499418"/>
            <a:ext cx="8713788" cy="922020"/>
          </a:xfrm>
          <a:prstGeom prst="rect">
            <a:avLst/>
          </a:prstGeom>
          <a:solidFill>
            <a:srgbClr val="FFFF99"/>
          </a:solidFill>
          <a:ln w="9525">
            <a:noFill/>
          </a:ln>
        </p:spPr>
        <p:txBody>
          <a:bodyPr>
            <a:spAutoFit/>
          </a:bodyPr>
          <a:lstStyle/>
          <a:p>
            <a:r>
              <a:rPr lang="en-US" altLang="zh-CN" dirty="0">
                <a:latin typeface="Arial" panose="020B0604020202020204" pitchFamily="34" charset="0"/>
              </a:rPr>
              <a:t>       </a:t>
            </a:r>
            <a:r>
              <a:rPr lang="zh-CN" altLang="en-US" dirty="0">
                <a:latin typeface="Arial" panose="020B0604020202020204" pitchFamily="34" charset="0"/>
              </a:rPr>
              <a:t>大堡礁由</a:t>
            </a:r>
            <a:r>
              <a:rPr lang="en-US" altLang="zh-CN" dirty="0">
                <a:latin typeface="Arial" panose="020B0604020202020204" pitchFamily="34" charset="0"/>
              </a:rPr>
              <a:t>3000</a:t>
            </a:r>
            <a:r>
              <a:rPr lang="zh-CN" altLang="en-US" dirty="0">
                <a:latin typeface="Arial" panose="020B0604020202020204" pitchFamily="34" charset="0"/>
              </a:rPr>
              <a:t>多个珊瑚礁组成，断断续续地沿着澳大利亚东北部海岸外绵延</a:t>
            </a:r>
            <a:r>
              <a:rPr lang="en-US" altLang="zh-CN" dirty="0">
                <a:latin typeface="Arial" panose="020B0604020202020204" pitchFamily="34" charset="0"/>
              </a:rPr>
              <a:t>2000</a:t>
            </a:r>
            <a:r>
              <a:rPr lang="zh-CN" altLang="en-US" dirty="0">
                <a:latin typeface="Arial" panose="020B0604020202020204" pitchFamily="34" charset="0"/>
              </a:rPr>
              <a:t>多千米，总面积达</a:t>
            </a:r>
            <a:r>
              <a:rPr lang="en-US" altLang="zh-CN" dirty="0">
                <a:latin typeface="Arial" panose="020B0604020202020204" pitchFamily="34" charset="0"/>
              </a:rPr>
              <a:t>20</a:t>
            </a:r>
            <a:r>
              <a:rPr lang="zh-CN" altLang="en-US" dirty="0">
                <a:latin typeface="Arial" panose="020B0604020202020204" pitchFamily="34" charset="0"/>
              </a:rPr>
              <a:t>多万千米</a:t>
            </a:r>
            <a:r>
              <a:rPr lang="en-US" altLang="zh-CN" baseline="30000">
                <a:latin typeface="Arial" panose="020B0604020202020204" pitchFamily="34" charset="0"/>
              </a:rPr>
              <a:t>2</a:t>
            </a:r>
            <a:r>
              <a:rPr lang="zh-CN" altLang="en-US" dirty="0">
                <a:latin typeface="Arial" panose="020B0604020202020204" pitchFamily="34" charset="0"/>
              </a:rPr>
              <a:t>。大堡礁是世界上最大的珊瑚礁区，也是澳大利亚著名的旅游胜地，现已被辟为国家海洋公园。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1366"/>
                                        </p:tgtEl>
                                        <p:attrNameLst>
                                          <p:attrName>style.visibility</p:attrName>
                                        </p:attrNameLst>
                                      </p:cBhvr>
                                      <p:to>
                                        <p:strVal val="visible"/>
                                      </p:to>
                                    </p:set>
                                    <p:anim calcmode="lin" valueType="num">
                                      <p:cBhvr additive="base">
                                        <p:cTn id="7" dur="500" fill="hold"/>
                                        <p:tgtEl>
                                          <p:spTgt spid="271366"/>
                                        </p:tgtEl>
                                        <p:attrNameLst>
                                          <p:attrName>ppt_x</p:attrName>
                                        </p:attrNameLst>
                                      </p:cBhvr>
                                      <p:tavLst>
                                        <p:tav tm="0">
                                          <p:val>
                                            <p:strVal val="#ppt_x"/>
                                          </p:val>
                                        </p:tav>
                                        <p:tav tm="100000">
                                          <p:val>
                                            <p:strVal val="#ppt_x"/>
                                          </p:val>
                                        </p:tav>
                                      </p:tavLst>
                                    </p:anim>
                                    <p:anim calcmode="lin" valueType="num">
                                      <p:cBhvr additive="base">
                                        <p:cTn id="8" dur="500" fill="hold"/>
                                        <p:tgtEl>
                                          <p:spTgt spid="271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6"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3" name="文本框 252932"/>
          <p:cNvSpPr txBox="1"/>
          <p:nvPr/>
        </p:nvSpPr>
        <p:spPr>
          <a:xfrm>
            <a:off x="437515" y="1268730"/>
            <a:ext cx="4070350" cy="3784600"/>
          </a:xfrm>
          <a:prstGeom prst="rect">
            <a:avLst/>
          </a:prstGeom>
          <a:noFill/>
          <a:ln w="12700">
            <a:noFill/>
          </a:ln>
        </p:spPr>
        <p:txBody>
          <a:bodyPr wrap="square">
            <a:spAutoFit/>
          </a:bodyPr>
          <a:lstStyle/>
          <a:p>
            <a:pPr>
              <a:lnSpc>
                <a:spcPct val="125000"/>
              </a:lnSpc>
            </a:pPr>
            <a:r>
              <a:rPr lang="en-US" altLang="zh-CN" sz="2400" b="1" dirty="0">
                <a:latin typeface="宋体" panose="02010600030101010101" pitchFamily="2" charset="-122"/>
              </a:rPr>
              <a:t>    </a:t>
            </a:r>
            <a:r>
              <a:rPr lang="zh-CN" altLang="en-US" sz="2400" b="1" dirty="0">
                <a:latin typeface="宋体" panose="02010600030101010101" pitchFamily="2" charset="-122"/>
              </a:rPr>
              <a:t>读图，说一说，澳大利亚有哪些主要的气候类型，其分布有何特征？</a:t>
            </a:r>
          </a:p>
          <a:p>
            <a:pPr>
              <a:lnSpc>
                <a:spcPct val="125000"/>
              </a:lnSpc>
            </a:pPr>
            <a:r>
              <a:rPr lang="zh-CN" altLang="en-US" sz="2400" b="1" dirty="0">
                <a:latin typeface="宋体" panose="02010600030101010101" pitchFamily="2" charset="-122"/>
              </a:rPr>
              <a:t>    </a:t>
            </a:r>
            <a:r>
              <a:rPr lang="zh-CN" altLang="en-US" sz="2400" b="1" dirty="0">
                <a:solidFill>
                  <a:schemeClr val="accent2"/>
                </a:solidFill>
                <a:latin typeface="黑体" panose="02010609060101010101" pitchFamily="2" charset="-122"/>
                <a:ea typeface="黑体" panose="02010609060101010101" pitchFamily="2" charset="-122"/>
              </a:rPr>
              <a:t>澳大利亚气候类型多样，较湿润的气候分布在东部和南部，向西逐渐过渡到草原气候和沙漠气候，呈半环状分布。</a:t>
            </a:r>
          </a:p>
        </p:txBody>
      </p:sp>
      <p:sp>
        <p:nvSpPr>
          <p:cNvPr id="252934" name="文本框 252933"/>
          <p:cNvSpPr txBox="1"/>
          <p:nvPr/>
        </p:nvSpPr>
        <p:spPr>
          <a:xfrm>
            <a:off x="-317" y="152083"/>
            <a:ext cx="3240087" cy="521970"/>
          </a:xfrm>
          <a:prstGeom prst="rect">
            <a:avLst/>
          </a:prstGeom>
          <a:noFill/>
          <a:ln w="9525">
            <a:noFill/>
          </a:ln>
        </p:spPr>
        <p:txBody>
          <a:bodyPr>
            <a:spAutoFit/>
          </a:bodyPr>
          <a:lstStyle/>
          <a:p>
            <a:pPr>
              <a:spcBef>
                <a:spcPct val="50000"/>
              </a:spcBef>
            </a:pPr>
            <a:r>
              <a:rPr lang="zh-CN" altLang="en-US" sz="2800" dirty="0">
                <a:solidFill>
                  <a:schemeClr val="accent2"/>
                </a:solidFill>
                <a:latin typeface="Arial" panose="020B0604020202020204" pitchFamily="34" charset="0"/>
                <a:ea typeface="微软雅黑" panose="020B0503020204020204" charset="-122"/>
              </a:rPr>
              <a:t>（三）气候特征</a:t>
            </a:r>
          </a:p>
        </p:txBody>
      </p:sp>
      <p:pic>
        <p:nvPicPr>
          <p:cNvPr id="252935" name="图片 252934" descr="澳大利亚气候"/>
          <p:cNvPicPr>
            <a:picLocks noChangeAspect="1"/>
          </p:cNvPicPr>
          <p:nvPr/>
        </p:nvPicPr>
        <p:blipFill>
          <a:blip r:embed="rId2"/>
          <a:stretch>
            <a:fillRect/>
          </a:stretch>
        </p:blipFill>
        <p:spPr>
          <a:xfrm>
            <a:off x="4723130" y="457835"/>
            <a:ext cx="6732905" cy="5942330"/>
          </a:xfrm>
          <a:prstGeom prst="rect">
            <a:avLst/>
          </a:prstGeom>
          <a:noFill/>
          <a:ln w="9525">
            <a:noFill/>
          </a:ln>
        </p:spPr>
      </p:pic>
      <p:sp>
        <p:nvSpPr>
          <p:cNvPr id="252936" name="矩形 252935"/>
          <p:cNvSpPr/>
          <p:nvPr/>
        </p:nvSpPr>
        <p:spPr>
          <a:xfrm>
            <a:off x="343535" y="1045528"/>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2935"/>
                                        </p:tgtEl>
                                        <p:attrNameLst>
                                          <p:attrName>style.visibility</p:attrName>
                                        </p:attrNameLst>
                                      </p:cBhvr>
                                      <p:to>
                                        <p:strVal val="visible"/>
                                      </p:to>
                                    </p:set>
                                    <p:animEffect transition="in" filter="blinds(horizontal)">
                                      <p:cBhvr>
                                        <p:cTn id="7" dur="500"/>
                                        <p:tgtEl>
                                          <p:spTgt spid="2529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2936"/>
                                        </p:tgtEl>
                                        <p:attrNameLst>
                                          <p:attrName>style.visibility</p:attrName>
                                        </p:attrNameLst>
                                      </p:cBhvr>
                                      <p:to>
                                        <p:strVal val="visible"/>
                                      </p:to>
                                    </p:set>
                                    <p:anim calcmode="lin" valueType="num">
                                      <p:cBhvr additive="base">
                                        <p:cTn id="12" dur="500" fill="hold"/>
                                        <p:tgtEl>
                                          <p:spTgt spid="252936"/>
                                        </p:tgtEl>
                                        <p:attrNameLst>
                                          <p:attrName>ppt_x</p:attrName>
                                        </p:attrNameLst>
                                      </p:cBhvr>
                                      <p:tavLst>
                                        <p:tav tm="0">
                                          <p:val>
                                            <p:strVal val="#ppt_x"/>
                                          </p:val>
                                        </p:tav>
                                        <p:tav tm="100000">
                                          <p:val>
                                            <p:strVal val="#ppt_x"/>
                                          </p:val>
                                        </p:tav>
                                      </p:tavLst>
                                    </p:anim>
                                    <p:anim calcmode="lin" valueType="num">
                                      <p:cBhvr additive="base">
                                        <p:cTn id="13" dur="500" fill="hold"/>
                                        <p:tgtEl>
                                          <p:spTgt spid="25293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52933">
                                            <p:txEl>
                                              <p:pRg st="0" end="0"/>
                                            </p:txEl>
                                          </p:spTgt>
                                        </p:tgtEl>
                                        <p:attrNameLst>
                                          <p:attrName>style.visibility</p:attrName>
                                        </p:attrNameLst>
                                      </p:cBhvr>
                                      <p:to>
                                        <p:strVal val="visible"/>
                                      </p:to>
                                    </p:set>
                                    <p:anim calcmode="lin" valueType="num">
                                      <p:cBhvr additive="base">
                                        <p:cTn id="16" dur="500" fill="hold"/>
                                        <p:tgtEl>
                                          <p:spTgt spid="25293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529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52933">
                                            <p:txEl>
                                              <p:pRg st="1" end="1"/>
                                            </p:txEl>
                                          </p:spTgt>
                                        </p:tgtEl>
                                        <p:attrNameLst>
                                          <p:attrName>style.visibility</p:attrName>
                                        </p:attrNameLst>
                                      </p:cBhvr>
                                      <p:to>
                                        <p:strVal val="visible"/>
                                      </p:to>
                                    </p:set>
                                    <p:anim calcmode="lin" valueType="num">
                                      <p:cBhvr additive="base">
                                        <p:cTn id="22" dur="500" fill="hold"/>
                                        <p:tgtEl>
                                          <p:spTgt spid="25293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5293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8" name="图片 272387" descr="澳大利亚人口和城分布"/>
          <p:cNvPicPr>
            <a:picLocks noChangeAspect="1"/>
          </p:cNvPicPr>
          <p:nvPr/>
        </p:nvPicPr>
        <p:blipFill>
          <a:blip r:embed="rId2"/>
          <a:stretch>
            <a:fillRect/>
          </a:stretch>
        </p:blipFill>
        <p:spPr>
          <a:xfrm>
            <a:off x="5024755" y="721995"/>
            <a:ext cx="5505450" cy="5494338"/>
          </a:xfrm>
          <a:prstGeom prst="rect">
            <a:avLst/>
          </a:prstGeom>
          <a:noFill/>
          <a:ln w="9525">
            <a:noFill/>
          </a:ln>
        </p:spPr>
      </p:pic>
      <p:sp>
        <p:nvSpPr>
          <p:cNvPr id="272389" name="矩形 272388"/>
          <p:cNvSpPr/>
          <p:nvPr/>
        </p:nvSpPr>
        <p:spPr>
          <a:xfrm>
            <a:off x="256540" y="312103"/>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72390" name="文本框 272389"/>
          <p:cNvSpPr txBox="1"/>
          <p:nvPr/>
        </p:nvSpPr>
        <p:spPr>
          <a:xfrm>
            <a:off x="256540" y="1276350"/>
            <a:ext cx="4171950" cy="4183838"/>
          </a:xfrm>
          <a:prstGeom prst="rect">
            <a:avLst/>
          </a:prstGeom>
          <a:noFill/>
          <a:ln w="9525">
            <a:noFill/>
          </a:ln>
        </p:spPr>
        <p:txBody>
          <a:bodyPr wrap="square">
            <a:spAutoFit/>
          </a:bodyPr>
          <a:lstStyle/>
          <a:p>
            <a:pPr>
              <a:lnSpc>
                <a:spcPct val="125000"/>
              </a:lnSpc>
            </a:pPr>
            <a:r>
              <a:rPr lang="en-US" altLang="zh-CN" sz="2400" b="1" dirty="0">
                <a:latin typeface="Arial" panose="020B0604020202020204" pitchFamily="34" charset="0"/>
              </a:rPr>
              <a:t>       </a:t>
            </a:r>
            <a:r>
              <a:rPr lang="zh-CN" altLang="en-US" sz="2400" b="1" dirty="0">
                <a:latin typeface="Arial" panose="020B0604020202020204" pitchFamily="34" charset="0"/>
              </a:rPr>
              <a:t>读图，说出澳大利亚人口与城市分布的主要特点，以人口、城市分布与气候之间的关系。</a:t>
            </a:r>
          </a:p>
          <a:p>
            <a:pPr>
              <a:lnSpc>
                <a:spcPct val="125000"/>
              </a:lnSpc>
            </a:pPr>
            <a:r>
              <a:rPr lang="zh-CN" altLang="en-US" sz="2400" b="1" dirty="0">
                <a:latin typeface="Arial" panose="020B0604020202020204" pitchFamily="34" charset="0"/>
              </a:rPr>
              <a:t>       </a:t>
            </a:r>
            <a:r>
              <a:rPr lang="zh-CN" altLang="en-US" sz="2400" b="1" dirty="0">
                <a:solidFill>
                  <a:schemeClr val="accent2"/>
                </a:solidFill>
                <a:latin typeface="黑体" panose="02010609060101010101" pitchFamily="2" charset="-122"/>
                <a:ea typeface="黑体" panose="02010609060101010101" pitchFamily="2" charset="-122"/>
              </a:rPr>
              <a:t>地广人稀，人口与城市集中分布在东部沿海地区。</a:t>
            </a:r>
          </a:p>
          <a:p>
            <a:pPr>
              <a:lnSpc>
                <a:spcPct val="125000"/>
              </a:lnSpc>
            </a:pPr>
            <a:r>
              <a:rPr lang="zh-CN" altLang="en-US" sz="2400" b="1" dirty="0">
                <a:solidFill>
                  <a:schemeClr val="accent2"/>
                </a:solidFill>
                <a:latin typeface="黑体" panose="02010609060101010101" pitchFamily="2" charset="-122"/>
                <a:ea typeface="黑体" panose="02010609060101010101" pitchFamily="2" charset="-122"/>
              </a:rPr>
              <a:t>    因为东部沿海地区为较湿润的地中海气候、亚热带湿润气候、温带海洋性气候等。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390">
                                            <p:txEl>
                                              <p:pRg st="1" end="1"/>
                                            </p:txEl>
                                          </p:spTgt>
                                        </p:tgtEl>
                                        <p:attrNameLst>
                                          <p:attrName>style.visibility</p:attrName>
                                        </p:attrNameLst>
                                      </p:cBhvr>
                                      <p:to>
                                        <p:strVal val="visible"/>
                                      </p:to>
                                    </p:set>
                                    <p:anim calcmode="lin" valueType="num">
                                      <p:cBhvr additive="base">
                                        <p:cTn id="7" dur="500" fill="hold"/>
                                        <p:tgtEl>
                                          <p:spTgt spid="27239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3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2390">
                                            <p:txEl>
                                              <p:pRg st="2" end="2"/>
                                            </p:txEl>
                                          </p:spTgt>
                                        </p:tgtEl>
                                        <p:attrNameLst>
                                          <p:attrName>style.visibility</p:attrName>
                                        </p:attrNameLst>
                                      </p:cBhvr>
                                      <p:to>
                                        <p:strVal val="visible"/>
                                      </p:to>
                                    </p:set>
                                    <p:anim calcmode="lin" valueType="num">
                                      <p:cBhvr additive="base">
                                        <p:cTn id="13" dur="500" fill="hold"/>
                                        <p:tgtEl>
                                          <p:spTgt spid="27239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239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文本框 253953"/>
          <p:cNvSpPr txBox="1"/>
          <p:nvPr/>
        </p:nvSpPr>
        <p:spPr>
          <a:xfrm>
            <a:off x="0" y="0"/>
            <a:ext cx="12192635" cy="6858635"/>
          </a:xfrm>
          <a:prstGeom prst="rect">
            <a:avLst/>
          </a:prstGeom>
          <a:gradFill rotWithShape="1">
            <a:gsLst>
              <a:gs pos="0">
                <a:srgbClr val="FFCCFF">
                  <a:alpha val="53000"/>
                </a:srgbClr>
              </a:gs>
              <a:gs pos="50000">
                <a:schemeClr val="bg1"/>
              </a:gs>
              <a:gs pos="100000">
                <a:srgbClr val="FFCCFF">
                  <a:alpha val="53000"/>
                </a:srgbClr>
              </a:gs>
            </a:gsLst>
            <a:lin ang="5400000" scaled="1"/>
            <a:tileRect/>
          </a:gradFill>
          <a:ln w="28575">
            <a:noFill/>
          </a:ln>
        </p:spPr>
        <p:txBody>
          <a:bodyPr/>
          <a:lstStyle/>
          <a:p>
            <a:pPr>
              <a:lnSpc>
                <a:spcPct val="150000"/>
              </a:lnSpc>
            </a:pPr>
            <a:r>
              <a:rPr lang="en-US" altLang="zh-CN">
                <a:latin typeface="楷体_GB2312" pitchFamily="49" charset="-122"/>
                <a:ea typeface="楷体_GB2312" pitchFamily="49" charset="-122"/>
              </a:rPr>
              <a:t>   </a:t>
            </a:r>
            <a:endParaRPr lang="en-US" altLang="zh-CN" dirty="0">
              <a:latin typeface="楷体_GB2312" pitchFamily="49" charset="-122"/>
              <a:ea typeface="楷体_GB2312" pitchFamily="49" charset="-122"/>
            </a:endParaRPr>
          </a:p>
        </p:txBody>
      </p:sp>
      <p:sp>
        <p:nvSpPr>
          <p:cNvPr id="253955" name="文本框 253954"/>
          <p:cNvSpPr txBox="1"/>
          <p:nvPr/>
        </p:nvSpPr>
        <p:spPr>
          <a:xfrm>
            <a:off x="262573" y="471805"/>
            <a:ext cx="3895725" cy="583565"/>
          </a:xfrm>
          <a:prstGeom prst="rect">
            <a:avLst/>
          </a:prstGeom>
          <a:noFill/>
          <a:ln w="12700">
            <a:noFill/>
          </a:ln>
        </p:spPr>
        <p:txBody>
          <a:bodyPr>
            <a:spAutoFit/>
          </a:bodyPr>
          <a:lstStyle/>
          <a:p>
            <a:r>
              <a:rPr lang="zh-CN" altLang="en-US" sz="3200" b="1" dirty="0">
                <a:solidFill>
                  <a:srgbClr val="FF0000"/>
                </a:solidFill>
                <a:latin typeface="黑体" panose="02010609060101010101" pitchFamily="2" charset="-122"/>
                <a:ea typeface="黑体" panose="02010609060101010101" pitchFamily="2" charset="-122"/>
              </a:rPr>
              <a:t>二、古老的动植物</a:t>
            </a:r>
          </a:p>
        </p:txBody>
      </p:sp>
      <p:pic>
        <p:nvPicPr>
          <p:cNvPr id="253956" name="图片 253955" descr="袋鼠"/>
          <p:cNvPicPr>
            <a:picLocks noChangeAspect="1"/>
          </p:cNvPicPr>
          <p:nvPr/>
        </p:nvPicPr>
        <p:blipFill>
          <a:blip r:embed="rId2"/>
          <a:srcRect l="14999" r="11667" b="12970"/>
          <a:stretch>
            <a:fillRect/>
          </a:stretch>
        </p:blipFill>
        <p:spPr>
          <a:xfrm>
            <a:off x="2324100" y="3255963"/>
            <a:ext cx="3417888" cy="3109912"/>
          </a:xfrm>
          <a:prstGeom prst="rect">
            <a:avLst/>
          </a:prstGeom>
          <a:noFill/>
          <a:ln w="9525">
            <a:noFill/>
          </a:ln>
        </p:spPr>
      </p:pic>
      <p:pic>
        <p:nvPicPr>
          <p:cNvPr id="253957" name="图片 253956" descr="ermiao"/>
          <p:cNvPicPr>
            <a:picLocks noChangeAspect="1"/>
          </p:cNvPicPr>
          <p:nvPr/>
        </p:nvPicPr>
        <p:blipFill>
          <a:blip r:embed="rId3"/>
          <a:stretch>
            <a:fillRect/>
          </a:stretch>
        </p:blipFill>
        <p:spPr>
          <a:xfrm>
            <a:off x="5949950" y="3271838"/>
            <a:ext cx="4184650" cy="3105150"/>
          </a:xfrm>
          <a:prstGeom prst="rect">
            <a:avLst/>
          </a:prstGeom>
          <a:noFill/>
          <a:ln w="9525">
            <a:noFill/>
          </a:ln>
        </p:spPr>
      </p:pic>
      <p:pic>
        <p:nvPicPr>
          <p:cNvPr id="253958" name="图片 253957" descr="澳大利亚国徽"/>
          <p:cNvPicPr>
            <a:picLocks noChangeAspect="1"/>
          </p:cNvPicPr>
          <p:nvPr/>
        </p:nvPicPr>
        <p:blipFill>
          <a:blip r:embed="rId4"/>
          <a:stretch>
            <a:fillRect/>
          </a:stretch>
        </p:blipFill>
        <p:spPr>
          <a:xfrm>
            <a:off x="7648575" y="1285875"/>
            <a:ext cx="2286000" cy="1758950"/>
          </a:xfrm>
          <a:prstGeom prst="rect">
            <a:avLst/>
          </a:prstGeom>
          <a:noFill/>
          <a:ln w="25400" cap="flat" cmpd="sng">
            <a:solidFill>
              <a:srgbClr val="FF9900"/>
            </a:solidFill>
            <a:prstDash val="solid"/>
            <a:miter/>
            <a:headEnd type="none" w="med" len="med"/>
            <a:tailEnd type="none" w="med" len="med"/>
          </a:ln>
        </p:spPr>
      </p:pic>
      <p:sp>
        <p:nvSpPr>
          <p:cNvPr id="253959" name="文本框 253958"/>
          <p:cNvSpPr txBox="1"/>
          <p:nvPr/>
        </p:nvSpPr>
        <p:spPr>
          <a:xfrm>
            <a:off x="579120" y="1384300"/>
            <a:ext cx="6332220" cy="1014730"/>
          </a:xfrm>
          <a:prstGeom prst="rect">
            <a:avLst/>
          </a:prstGeom>
          <a:noFill/>
          <a:ln w="9525">
            <a:noFill/>
          </a:ln>
        </p:spPr>
        <p:txBody>
          <a:bodyPr wrap="square">
            <a:spAutoFit/>
          </a:bodyPr>
          <a:lstStyle/>
          <a:p>
            <a:pPr>
              <a:lnSpc>
                <a:spcPct val="125000"/>
              </a:lnSpc>
            </a:pPr>
            <a:r>
              <a:rPr lang="en-US" altLang="zh-CN" sz="2400" b="1" dirty="0">
                <a:latin typeface="宋体" panose="02010600030101010101" pitchFamily="2" charset="-122"/>
              </a:rPr>
              <a:t>    </a:t>
            </a:r>
            <a:r>
              <a:rPr lang="zh-CN" altLang="en-US" sz="2400" b="1" dirty="0">
                <a:latin typeface="宋体" panose="02010600030101010101" pitchFamily="2" charset="-122"/>
              </a:rPr>
              <a:t>这是澳大利亚的国徽，图中的两种动物你认识吗？</a:t>
            </a:r>
          </a:p>
        </p:txBody>
      </p:sp>
      <p:sp>
        <p:nvSpPr>
          <p:cNvPr id="253960" name="直接连接符 253959"/>
          <p:cNvSpPr/>
          <p:nvPr/>
        </p:nvSpPr>
        <p:spPr>
          <a:xfrm flipH="1">
            <a:off x="4727575" y="2133600"/>
            <a:ext cx="3529013" cy="1079500"/>
          </a:xfrm>
          <a:prstGeom prst="line">
            <a:avLst/>
          </a:prstGeom>
          <a:ln w="38100" cap="flat" cmpd="sng">
            <a:solidFill>
              <a:schemeClr val="accent2"/>
            </a:solidFill>
            <a:prstDash val="sysDot"/>
            <a:headEnd type="none" w="med" len="med"/>
            <a:tailEnd type="triangle" w="med" len="med"/>
          </a:ln>
        </p:spPr>
      </p:sp>
      <p:sp>
        <p:nvSpPr>
          <p:cNvPr id="253961" name="直接连接符 253960"/>
          <p:cNvSpPr/>
          <p:nvPr/>
        </p:nvSpPr>
        <p:spPr>
          <a:xfrm flipH="1">
            <a:off x="8040688" y="1989138"/>
            <a:ext cx="1150937" cy="1295400"/>
          </a:xfrm>
          <a:prstGeom prst="line">
            <a:avLst/>
          </a:prstGeom>
          <a:ln w="38100" cap="flat" cmpd="sng">
            <a:solidFill>
              <a:schemeClr val="accent2"/>
            </a:solidFill>
            <a:prstDash val="sysDot"/>
            <a:headEnd type="none" w="med" len="med"/>
            <a:tailEnd type="triangl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3959"/>
                                        </p:tgtEl>
                                        <p:attrNameLst>
                                          <p:attrName>style.visibility</p:attrName>
                                        </p:attrNameLst>
                                      </p:cBhvr>
                                      <p:to>
                                        <p:strVal val="visible"/>
                                      </p:to>
                                    </p:set>
                                    <p:animEffect transition="in" filter="fade">
                                      <p:cBhvr>
                                        <p:cTn id="7" dur="1000"/>
                                        <p:tgtEl>
                                          <p:spTgt spid="253959"/>
                                        </p:tgtEl>
                                      </p:cBhvr>
                                    </p:animEffect>
                                    <p:anim calcmode="lin" valueType="num">
                                      <p:cBhvr>
                                        <p:cTn id="8" dur="1000" fill="hold"/>
                                        <p:tgtEl>
                                          <p:spTgt spid="253959"/>
                                        </p:tgtEl>
                                        <p:attrNameLst>
                                          <p:attrName>ppt_x</p:attrName>
                                        </p:attrNameLst>
                                      </p:cBhvr>
                                      <p:tavLst>
                                        <p:tav tm="0">
                                          <p:val>
                                            <p:strVal val="#ppt_x"/>
                                          </p:val>
                                        </p:tav>
                                        <p:tav tm="100000">
                                          <p:val>
                                            <p:strVal val="#ppt_x"/>
                                          </p:val>
                                        </p:tav>
                                      </p:tavLst>
                                    </p:anim>
                                    <p:anim calcmode="lin" valueType="num">
                                      <p:cBhvr>
                                        <p:cTn id="9" dur="1000" fill="hold"/>
                                        <p:tgtEl>
                                          <p:spTgt spid="25395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3958"/>
                                        </p:tgtEl>
                                        <p:attrNameLst>
                                          <p:attrName>style.visibility</p:attrName>
                                        </p:attrNameLst>
                                      </p:cBhvr>
                                      <p:to>
                                        <p:strVal val="visible"/>
                                      </p:to>
                                    </p:set>
                                    <p:animEffect transition="in" filter="fade">
                                      <p:cBhvr>
                                        <p:cTn id="12" dur="1000"/>
                                        <p:tgtEl>
                                          <p:spTgt spid="253958"/>
                                        </p:tgtEl>
                                      </p:cBhvr>
                                    </p:animEffect>
                                    <p:anim calcmode="lin" valueType="num">
                                      <p:cBhvr>
                                        <p:cTn id="13" dur="1000" fill="hold"/>
                                        <p:tgtEl>
                                          <p:spTgt spid="253958"/>
                                        </p:tgtEl>
                                        <p:attrNameLst>
                                          <p:attrName>ppt_x</p:attrName>
                                        </p:attrNameLst>
                                      </p:cBhvr>
                                      <p:tavLst>
                                        <p:tav tm="0">
                                          <p:val>
                                            <p:strVal val="#ppt_x"/>
                                          </p:val>
                                        </p:tav>
                                        <p:tav tm="100000">
                                          <p:val>
                                            <p:strVal val="#ppt_x"/>
                                          </p:val>
                                        </p:tav>
                                      </p:tavLst>
                                    </p:anim>
                                    <p:anim calcmode="lin" valueType="num">
                                      <p:cBhvr>
                                        <p:cTn id="14" dur="1000" fill="hold"/>
                                        <p:tgtEl>
                                          <p:spTgt spid="25395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253960"/>
                                        </p:tgtEl>
                                        <p:attrNameLst>
                                          <p:attrName>style.visibility</p:attrName>
                                        </p:attrNameLst>
                                      </p:cBhvr>
                                      <p:to>
                                        <p:strVal val="visible"/>
                                      </p:to>
                                    </p:set>
                                    <p:animEffect transition="in" filter="wipe(right)">
                                      <p:cBhvr>
                                        <p:cTn id="19" dur="500"/>
                                        <p:tgtEl>
                                          <p:spTgt spid="253960"/>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253956"/>
                                        </p:tgtEl>
                                        <p:attrNameLst>
                                          <p:attrName>style.visibility</p:attrName>
                                        </p:attrNameLst>
                                      </p:cBhvr>
                                      <p:to>
                                        <p:strVal val="visible"/>
                                      </p:to>
                                    </p:set>
                                    <p:animEffect transition="in" filter="blinds(horizontal)">
                                      <p:cBhvr>
                                        <p:cTn id="23" dur="500"/>
                                        <p:tgtEl>
                                          <p:spTgt spid="25395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53961"/>
                                        </p:tgtEl>
                                        <p:attrNameLst>
                                          <p:attrName>style.visibility</p:attrName>
                                        </p:attrNameLst>
                                      </p:cBhvr>
                                      <p:to>
                                        <p:strVal val="visible"/>
                                      </p:to>
                                    </p:set>
                                    <p:animEffect transition="in" filter="wipe(right)">
                                      <p:cBhvr>
                                        <p:cTn id="28" dur="500"/>
                                        <p:tgtEl>
                                          <p:spTgt spid="253961"/>
                                        </p:tgtEl>
                                      </p:cBhvr>
                                    </p:animEffect>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253957"/>
                                        </p:tgtEl>
                                        <p:attrNameLst>
                                          <p:attrName>style.visibility</p:attrName>
                                        </p:attrNameLst>
                                      </p:cBhvr>
                                      <p:to>
                                        <p:strVal val="visible"/>
                                      </p:to>
                                    </p:set>
                                    <p:animEffect transition="in" filter="blinds(horizontal)">
                                      <p:cBhvr>
                                        <p:cTn id="32" dur="500"/>
                                        <p:tgtEl>
                                          <p:spTgt spid="253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文本框 254977"/>
          <p:cNvSpPr txBox="1"/>
          <p:nvPr/>
        </p:nvSpPr>
        <p:spPr>
          <a:xfrm>
            <a:off x="0" y="0"/>
            <a:ext cx="12192635" cy="6857365"/>
          </a:xfrm>
          <a:prstGeom prst="rect">
            <a:avLst/>
          </a:prstGeom>
          <a:gradFill rotWithShape="1">
            <a:gsLst>
              <a:gs pos="0">
                <a:srgbClr val="CCFF99">
                  <a:alpha val="50000"/>
                </a:srgbClr>
              </a:gs>
              <a:gs pos="50000">
                <a:schemeClr val="bg1"/>
              </a:gs>
              <a:gs pos="100000">
                <a:srgbClr val="CCFF99">
                  <a:alpha val="50000"/>
                </a:srgbClr>
              </a:gs>
            </a:gsLst>
            <a:lin ang="5400000" scaled="1"/>
            <a:tileRect/>
          </a:gradFill>
          <a:ln w="28575">
            <a:noFill/>
          </a:ln>
        </p:spPr>
        <p:txBody>
          <a:bodyPr/>
          <a:lstStyle/>
          <a:p>
            <a:pPr>
              <a:lnSpc>
                <a:spcPct val="150000"/>
              </a:lnSpc>
            </a:pPr>
            <a:endParaRPr dirty="0">
              <a:solidFill>
                <a:srgbClr val="FF0000"/>
              </a:solidFill>
              <a:latin typeface="楷体_GB2312" pitchFamily="49" charset="-122"/>
              <a:ea typeface="楷体_GB2312" pitchFamily="49" charset="-122"/>
            </a:endParaRPr>
          </a:p>
        </p:txBody>
      </p:sp>
      <p:pic>
        <p:nvPicPr>
          <p:cNvPr id="254979" name="图片 254978" descr="110"/>
          <p:cNvPicPr>
            <a:picLocks noChangeAspect="1"/>
          </p:cNvPicPr>
          <p:nvPr/>
        </p:nvPicPr>
        <p:blipFill>
          <a:blip r:embed="rId2"/>
          <a:stretch>
            <a:fillRect/>
          </a:stretch>
        </p:blipFill>
        <p:spPr>
          <a:xfrm>
            <a:off x="1476375" y="112395"/>
            <a:ext cx="3965575" cy="3929380"/>
          </a:xfrm>
          <a:prstGeom prst="rect">
            <a:avLst/>
          </a:prstGeom>
          <a:noFill/>
          <a:ln w="9525">
            <a:noFill/>
          </a:ln>
        </p:spPr>
      </p:pic>
      <p:pic>
        <p:nvPicPr>
          <p:cNvPr id="254980" name="图片 254979" descr="针鼹"/>
          <p:cNvPicPr>
            <a:picLocks noChangeAspect="1"/>
          </p:cNvPicPr>
          <p:nvPr/>
        </p:nvPicPr>
        <p:blipFill>
          <a:blip r:embed="rId3"/>
          <a:stretch>
            <a:fillRect/>
          </a:stretch>
        </p:blipFill>
        <p:spPr>
          <a:xfrm>
            <a:off x="6758305" y="285750"/>
            <a:ext cx="3931920" cy="3473450"/>
          </a:xfrm>
          <a:prstGeom prst="rect">
            <a:avLst/>
          </a:prstGeom>
          <a:noFill/>
          <a:ln w="9525">
            <a:noFill/>
          </a:ln>
        </p:spPr>
      </p:pic>
      <p:pic>
        <p:nvPicPr>
          <p:cNvPr id="254981" name="图片 254980" descr="10006_20051108_517"/>
          <p:cNvPicPr>
            <a:picLocks noChangeAspect="1"/>
          </p:cNvPicPr>
          <p:nvPr/>
        </p:nvPicPr>
        <p:blipFill>
          <a:blip r:embed="rId4">
            <a:clrChange>
              <a:clrFrom>
                <a:srgbClr val="FFFFFF"/>
              </a:clrFrom>
              <a:clrTo>
                <a:srgbClr val="FFFFFF">
                  <a:alpha val="0"/>
                </a:srgbClr>
              </a:clrTo>
            </a:clrChange>
          </a:blip>
          <a:srcRect l="7683" t="18663" r="6598" b="20616"/>
          <a:stretch>
            <a:fillRect/>
          </a:stretch>
        </p:blipFill>
        <p:spPr>
          <a:xfrm>
            <a:off x="7243445" y="4247515"/>
            <a:ext cx="3935730" cy="2788285"/>
          </a:xfrm>
          <a:prstGeom prst="rect">
            <a:avLst/>
          </a:prstGeom>
          <a:noFill/>
          <a:ln w="9525">
            <a:noFill/>
          </a:ln>
        </p:spPr>
      </p:pic>
      <p:pic>
        <p:nvPicPr>
          <p:cNvPr id="254982" name="图片 254981"/>
          <p:cNvPicPr>
            <a:picLocks noChangeAspect="1"/>
          </p:cNvPicPr>
          <p:nvPr/>
        </p:nvPicPr>
        <p:blipFill>
          <a:blip r:embed="rId5"/>
          <a:srcRect b="6598"/>
          <a:stretch>
            <a:fillRect/>
          </a:stretch>
        </p:blipFill>
        <p:spPr>
          <a:xfrm>
            <a:off x="1476375" y="4333240"/>
            <a:ext cx="3976370" cy="2495550"/>
          </a:xfrm>
          <a:prstGeom prst="rect">
            <a:avLst/>
          </a:prstGeom>
          <a:noFill/>
          <a:ln w="9525">
            <a:noFill/>
          </a:ln>
        </p:spPr>
      </p:pic>
      <p:sp>
        <p:nvSpPr>
          <p:cNvPr id="254983" name="矩形 254982"/>
          <p:cNvSpPr/>
          <p:nvPr/>
        </p:nvSpPr>
        <p:spPr>
          <a:xfrm>
            <a:off x="5734050" y="3759200"/>
            <a:ext cx="6381115" cy="829945"/>
          </a:xfrm>
          <a:prstGeom prst="rect">
            <a:avLst/>
          </a:prstGeom>
          <a:noFill/>
          <a:ln w="12700">
            <a:noFill/>
          </a:ln>
        </p:spPr>
        <p:txBody>
          <a:bodyPr wrap="square" lIns="18000" rIns="18000">
            <a:spAutoFit/>
          </a:bodyPr>
          <a:lstStyle/>
          <a:p>
            <a:r>
              <a:rPr lang="en-US" altLang="zh-CN" sz="2400" dirty="0">
                <a:latin typeface="宋体" panose="02010600030101010101" pitchFamily="2" charset="-122"/>
              </a:rPr>
              <a:t>    </a:t>
            </a:r>
            <a:r>
              <a:rPr lang="zh-CN" altLang="en-US" sz="2400" dirty="0">
                <a:latin typeface="宋体" panose="02010600030101010101" pitchFamily="2" charset="-122"/>
              </a:rPr>
              <a:t>我们是</a:t>
            </a:r>
            <a:r>
              <a:rPr lang="en-US" altLang="zh-CN" sz="2400" dirty="0">
                <a:latin typeface="宋体" panose="02010600030101010101" pitchFamily="2" charset="-122"/>
              </a:rPr>
              <a:t>2000</a:t>
            </a:r>
            <a:r>
              <a:rPr lang="zh-CN" altLang="en-US" sz="2400" dirty="0">
                <a:latin typeface="宋体" panose="02010600030101010101" pitchFamily="2" charset="-122"/>
              </a:rPr>
              <a:t>年悉尼奥运会的吉祥物，你认识我们吗？</a:t>
            </a:r>
          </a:p>
        </p:txBody>
      </p:sp>
      <p:sp>
        <p:nvSpPr>
          <p:cNvPr id="254986" name="文本框 254985"/>
          <p:cNvSpPr txBox="1"/>
          <p:nvPr/>
        </p:nvSpPr>
        <p:spPr>
          <a:xfrm>
            <a:off x="9999028" y="3360103"/>
            <a:ext cx="690880" cy="398780"/>
          </a:xfrm>
          <a:prstGeom prst="rect">
            <a:avLst/>
          </a:prstGeom>
          <a:solidFill>
            <a:srgbClr val="FFFF00"/>
          </a:solidFill>
          <a:ln w="12700">
            <a:noFill/>
          </a:ln>
        </p:spPr>
        <p:txBody>
          <a:bodyPr wrap="none" anchor="t">
            <a:spAutoFit/>
          </a:bodyPr>
          <a:lstStyle/>
          <a:p>
            <a:r>
              <a:rPr lang="zh-CN" altLang="en-US" sz="2000" dirty="0">
                <a:solidFill>
                  <a:srgbClr val="FF0000"/>
                </a:solidFill>
                <a:latin typeface="黑体" panose="02010609060101010101" pitchFamily="2" charset="-122"/>
                <a:ea typeface="黑体" panose="02010609060101010101" pitchFamily="2" charset="-122"/>
              </a:rPr>
              <a:t>针鼹</a:t>
            </a:r>
          </a:p>
        </p:txBody>
      </p:sp>
      <p:sp>
        <p:nvSpPr>
          <p:cNvPr id="254987" name="文本框 254986"/>
          <p:cNvSpPr txBox="1"/>
          <p:nvPr/>
        </p:nvSpPr>
        <p:spPr>
          <a:xfrm>
            <a:off x="4727575" y="3644900"/>
            <a:ext cx="690880" cy="398780"/>
          </a:xfrm>
          <a:prstGeom prst="rect">
            <a:avLst/>
          </a:prstGeom>
          <a:solidFill>
            <a:srgbClr val="FFFF00"/>
          </a:solidFill>
          <a:ln w="12700">
            <a:noFill/>
          </a:ln>
        </p:spPr>
        <p:txBody>
          <a:bodyPr wrap="none" anchor="t">
            <a:spAutoFit/>
          </a:bodyPr>
          <a:lstStyle/>
          <a:p>
            <a:r>
              <a:rPr lang="zh-CN" altLang="en-US" sz="2000" dirty="0">
                <a:solidFill>
                  <a:srgbClr val="FF0000"/>
                </a:solidFill>
                <a:latin typeface="黑体" panose="02010609060101010101" pitchFamily="2" charset="-122"/>
                <a:ea typeface="黑体" panose="02010609060101010101" pitchFamily="2" charset="-122"/>
              </a:rPr>
              <a:t>考拉</a:t>
            </a:r>
          </a:p>
        </p:txBody>
      </p:sp>
      <p:sp>
        <p:nvSpPr>
          <p:cNvPr id="254988" name="文本框 254987"/>
          <p:cNvSpPr txBox="1"/>
          <p:nvPr/>
        </p:nvSpPr>
        <p:spPr>
          <a:xfrm>
            <a:off x="4568825" y="5876925"/>
            <a:ext cx="944880" cy="398780"/>
          </a:xfrm>
          <a:prstGeom prst="rect">
            <a:avLst/>
          </a:prstGeom>
          <a:solidFill>
            <a:srgbClr val="FFFF00"/>
          </a:solidFill>
          <a:ln w="12700">
            <a:noFill/>
          </a:ln>
        </p:spPr>
        <p:txBody>
          <a:bodyPr wrap="none" anchor="t">
            <a:spAutoFit/>
          </a:bodyPr>
          <a:lstStyle/>
          <a:p>
            <a:r>
              <a:rPr lang="zh-CN" altLang="en-US" sz="2000" dirty="0">
                <a:solidFill>
                  <a:srgbClr val="FF0000"/>
                </a:solidFill>
                <a:latin typeface="黑体" panose="02010609060101010101" pitchFamily="2" charset="-122"/>
                <a:ea typeface="黑体" panose="02010609060101010101" pitchFamily="2" charset="-122"/>
              </a:rPr>
              <a:t>鸭嘴兽</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4979"/>
                                        </p:tgtEl>
                                        <p:attrNameLst>
                                          <p:attrName>style.visibility</p:attrName>
                                        </p:attrNameLst>
                                      </p:cBhvr>
                                      <p:to>
                                        <p:strVal val="visible"/>
                                      </p:to>
                                    </p:set>
                                    <p:animEffect transition="in" filter="blinds(horizontal)">
                                      <p:cBhvr>
                                        <p:cTn id="7" dur="500"/>
                                        <p:tgtEl>
                                          <p:spTgt spid="25497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4987"/>
                                        </p:tgtEl>
                                        <p:attrNameLst>
                                          <p:attrName>style.visibility</p:attrName>
                                        </p:attrNameLst>
                                      </p:cBhvr>
                                      <p:to>
                                        <p:strVal val="visible"/>
                                      </p:to>
                                    </p:set>
                                    <p:animEffect transition="in" filter="wipe(down)">
                                      <p:cBhvr>
                                        <p:cTn id="10" dur="500"/>
                                        <p:tgtEl>
                                          <p:spTgt spid="25498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54982"/>
                                        </p:tgtEl>
                                        <p:attrNameLst>
                                          <p:attrName>style.visibility</p:attrName>
                                        </p:attrNameLst>
                                      </p:cBhvr>
                                      <p:to>
                                        <p:strVal val="visible"/>
                                      </p:to>
                                    </p:set>
                                    <p:animEffect transition="in" filter="blinds(horizontal)">
                                      <p:cBhvr>
                                        <p:cTn id="15" dur="500"/>
                                        <p:tgtEl>
                                          <p:spTgt spid="25498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54988"/>
                                        </p:tgtEl>
                                        <p:attrNameLst>
                                          <p:attrName>style.visibility</p:attrName>
                                        </p:attrNameLst>
                                      </p:cBhvr>
                                      <p:to>
                                        <p:strVal val="visible"/>
                                      </p:to>
                                    </p:set>
                                    <p:animEffect transition="in" filter="wipe(down)">
                                      <p:cBhvr>
                                        <p:cTn id="18" dur="500"/>
                                        <p:tgtEl>
                                          <p:spTgt spid="25498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54980"/>
                                        </p:tgtEl>
                                        <p:attrNameLst>
                                          <p:attrName>style.visibility</p:attrName>
                                        </p:attrNameLst>
                                      </p:cBhvr>
                                      <p:to>
                                        <p:strVal val="visible"/>
                                      </p:to>
                                    </p:set>
                                    <p:animEffect transition="in" filter="blinds(horizontal)">
                                      <p:cBhvr>
                                        <p:cTn id="23" dur="500"/>
                                        <p:tgtEl>
                                          <p:spTgt spid="25498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54986"/>
                                        </p:tgtEl>
                                        <p:attrNameLst>
                                          <p:attrName>style.visibility</p:attrName>
                                        </p:attrNameLst>
                                      </p:cBhvr>
                                      <p:to>
                                        <p:strVal val="visible"/>
                                      </p:to>
                                    </p:set>
                                    <p:animEffect transition="in" filter="wipe(down)">
                                      <p:cBhvr>
                                        <p:cTn id="26" dur="500"/>
                                        <p:tgtEl>
                                          <p:spTgt spid="254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6" grpId="0" bldLvl="0" animBg="1"/>
      <p:bldP spid="254987" grpId="0" bldLvl="0" animBg="1"/>
      <p:bldP spid="25498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矩形 300036"/>
          <p:cNvSpPr/>
          <p:nvPr/>
        </p:nvSpPr>
        <p:spPr>
          <a:xfrm>
            <a:off x="789940" y="886143"/>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6626" name="文本框 300037"/>
          <p:cNvSpPr txBox="1"/>
          <p:nvPr/>
        </p:nvSpPr>
        <p:spPr>
          <a:xfrm>
            <a:off x="1628140" y="1536700"/>
            <a:ext cx="9581515" cy="521970"/>
          </a:xfrm>
          <a:prstGeom prst="rect">
            <a:avLst/>
          </a:prstGeom>
          <a:noFill/>
          <a:ln w="9525">
            <a:noFill/>
          </a:ln>
        </p:spPr>
        <p:txBody>
          <a:bodyPr wrap="square" anchor="t">
            <a:spAutoFit/>
          </a:bodyPr>
          <a:lstStyle/>
          <a:p>
            <a:pPr>
              <a:spcBef>
                <a:spcPct val="50000"/>
              </a:spcBef>
            </a:pPr>
            <a:r>
              <a:rPr lang="zh-CN" altLang="en-US" sz="2800" b="1" dirty="0">
                <a:latin typeface="Arial" panose="020B0604020202020204" pitchFamily="34" charset="0"/>
                <a:ea typeface="宋体" panose="02010600030101010101" pitchFamily="2" charset="-122"/>
              </a:rPr>
              <a:t>读美国本土气候分布示意图，归纳美国本土气候分布特点。</a:t>
            </a:r>
          </a:p>
        </p:txBody>
      </p:sp>
      <p:sp>
        <p:nvSpPr>
          <p:cNvPr id="300039" name="文本框 300038"/>
          <p:cNvSpPr txBox="1"/>
          <p:nvPr/>
        </p:nvSpPr>
        <p:spPr>
          <a:xfrm>
            <a:off x="2135188" y="2492375"/>
            <a:ext cx="2736850" cy="1822450"/>
          </a:xfrm>
          <a:prstGeom prst="rect">
            <a:avLst/>
          </a:prstGeom>
          <a:solidFill>
            <a:srgbClr val="FFFF99"/>
          </a:solidFill>
          <a:ln w="9525" cap="flat" cmpd="sng">
            <a:solidFill>
              <a:srgbClr val="000080"/>
            </a:solidFill>
            <a:prstDash val="solid"/>
            <a:miter/>
            <a:headEnd type="none" w="med" len="med"/>
            <a:tailEnd type="none" w="med" len="med"/>
          </a:ln>
        </p:spPr>
        <p:txBody>
          <a:bodyPr anchor="t">
            <a:spAutoFit/>
          </a:bodyPr>
          <a:lstStyle/>
          <a:p>
            <a:pPr>
              <a:lnSpc>
                <a:spcPct val="125000"/>
              </a:lnSpc>
            </a:pPr>
            <a:r>
              <a:rPr lang="en-US" altLang="zh-CN" dirty="0">
                <a:solidFill>
                  <a:srgbClr val="3333FF"/>
                </a:solidFill>
                <a:latin typeface="黑体" panose="02010609060101010101" pitchFamily="2" charset="-122"/>
                <a:ea typeface="黑体" panose="02010609060101010101" pitchFamily="2" charset="-122"/>
              </a:rPr>
              <a:t>  </a:t>
            </a:r>
            <a:r>
              <a:rPr lang="zh-CN" altLang="en-US" dirty="0">
                <a:solidFill>
                  <a:srgbClr val="3333FF"/>
                </a:solidFill>
                <a:latin typeface="黑体" panose="02010609060101010101" pitchFamily="2" charset="-122"/>
                <a:ea typeface="黑体" panose="02010609060101010101" pitchFamily="2" charset="-122"/>
              </a:rPr>
              <a:t>美国本土以温带大陆性气候为主。东南部属于亚热带季风性湿润气候，西部沿海分布着狭长的温带海洋性气候和地中海气候。</a:t>
            </a:r>
          </a:p>
        </p:txBody>
      </p:sp>
      <p:pic>
        <p:nvPicPr>
          <p:cNvPr id="26628" name="图片 300039" descr="美国气候分布04"/>
          <p:cNvPicPr>
            <a:picLocks noChangeAspect="1"/>
          </p:cNvPicPr>
          <p:nvPr/>
        </p:nvPicPr>
        <p:blipFill>
          <a:blip r:embed="rId2">
            <a:clrChange>
              <a:clrFrom>
                <a:srgbClr val="FFFFFF"/>
              </a:clrFrom>
              <a:clrTo>
                <a:srgbClr val="FFFFFF">
                  <a:alpha val="0"/>
                </a:srgbClr>
              </a:clrTo>
            </a:clrChange>
          </a:blip>
          <a:stretch>
            <a:fillRect/>
          </a:stretch>
        </p:blipFill>
        <p:spPr>
          <a:xfrm>
            <a:off x="5016500" y="2420938"/>
            <a:ext cx="5400675" cy="40338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0039"/>
                                        </p:tgtEl>
                                        <p:attrNameLst>
                                          <p:attrName>style.visibility</p:attrName>
                                        </p:attrNameLst>
                                      </p:cBhvr>
                                      <p:to>
                                        <p:strVal val="visible"/>
                                      </p:to>
                                    </p:set>
                                    <p:animEffect transition="in" filter="blinds(horizontal)">
                                      <p:cBhvr>
                                        <p:cTn id="7" dur="500"/>
                                        <p:tgtEl>
                                          <p:spTgt spid="300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9"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3" name="文本框 273412"/>
          <p:cNvSpPr txBox="1"/>
          <p:nvPr/>
        </p:nvSpPr>
        <p:spPr>
          <a:xfrm>
            <a:off x="532765" y="1308100"/>
            <a:ext cx="3444875" cy="3784600"/>
          </a:xfrm>
          <a:prstGeom prst="rect">
            <a:avLst/>
          </a:prstGeom>
          <a:noFill/>
          <a:ln w="9525">
            <a:noFill/>
          </a:ln>
        </p:spPr>
        <p:txBody>
          <a:bodyPr wrap="square">
            <a:spAutoFit/>
          </a:bodyPr>
          <a:lstStyle/>
          <a:p>
            <a:pPr>
              <a:lnSpc>
                <a:spcPct val="125000"/>
              </a:lnSpc>
            </a:pPr>
            <a:r>
              <a:rPr lang="en-US" altLang="zh-CN" sz="2400" dirty="0">
                <a:latin typeface="Arial" panose="020B0604020202020204" pitchFamily="34" charset="0"/>
              </a:rPr>
              <a:t>       </a:t>
            </a:r>
            <a:r>
              <a:rPr lang="zh-CN" altLang="en-US" sz="2400" dirty="0">
                <a:latin typeface="Arial" panose="020B0604020202020204" pitchFamily="34" charset="0"/>
              </a:rPr>
              <a:t>据统计，澳大利亚有植物约</a:t>
            </a:r>
            <a:r>
              <a:rPr lang="en-US" altLang="zh-CN" sz="2400" dirty="0">
                <a:latin typeface="Arial" panose="020B0604020202020204" pitchFamily="34" charset="0"/>
              </a:rPr>
              <a:t>12000</a:t>
            </a:r>
            <a:r>
              <a:rPr lang="zh-CN" altLang="en-US" sz="2400" dirty="0">
                <a:latin typeface="Arial" panose="020B0604020202020204" pitchFamily="34" charset="0"/>
              </a:rPr>
              <a:t>种，其中约</a:t>
            </a:r>
            <a:r>
              <a:rPr lang="en-US" altLang="zh-CN" sz="2400" dirty="0">
                <a:latin typeface="Arial" panose="020B0604020202020204" pitchFamily="34" charset="0"/>
              </a:rPr>
              <a:t>9000</a:t>
            </a:r>
            <a:r>
              <a:rPr lang="zh-CN" altLang="en-US" sz="2400" dirty="0">
                <a:latin typeface="Arial" panose="020B0604020202020204" pitchFamily="34" charset="0"/>
              </a:rPr>
              <a:t>种是其他大洲没有的；有鸟类约</a:t>
            </a:r>
            <a:r>
              <a:rPr lang="en-US" altLang="zh-CN" sz="2400" dirty="0">
                <a:latin typeface="Arial" panose="020B0604020202020204" pitchFamily="34" charset="0"/>
              </a:rPr>
              <a:t>650</a:t>
            </a:r>
            <a:r>
              <a:rPr lang="zh-CN" altLang="en-US" sz="2400" dirty="0">
                <a:latin typeface="Arial" panose="020B0604020202020204" pitchFamily="34" charset="0"/>
              </a:rPr>
              <a:t>种，其中约</a:t>
            </a:r>
            <a:r>
              <a:rPr lang="en-US" altLang="zh-CN" sz="2400" dirty="0">
                <a:latin typeface="Arial" panose="020B0604020202020204" pitchFamily="34" charset="0"/>
              </a:rPr>
              <a:t>450</a:t>
            </a:r>
            <a:r>
              <a:rPr lang="zh-CN" altLang="en-US" sz="2400" dirty="0">
                <a:latin typeface="Arial" panose="020B0604020202020204" pitchFamily="34" charset="0"/>
              </a:rPr>
              <a:t>种是澳大利亚特有的。全球有袋类动物大部分分布在澳大利亚。</a:t>
            </a:r>
          </a:p>
        </p:txBody>
      </p:sp>
      <p:pic>
        <p:nvPicPr>
          <p:cNvPr id="273414" name="图片 273413" descr="图8-68"/>
          <p:cNvPicPr>
            <a:picLocks noChangeAspect="1"/>
          </p:cNvPicPr>
          <p:nvPr/>
        </p:nvPicPr>
        <p:blipFill>
          <a:blip r:embed="rId2">
            <a:clrChange>
              <a:clrFrom>
                <a:srgbClr val="FFFFFF"/>
              </a:clrFrom>
              <a:clrTo>
                <a:srgbClr val="FFFFFF">
                  <a:alpha val="0"/>
                </a:srgbClr>
              </a:clrTo>
            </a:clrChange>
          </a:blip>
          <a:srcRect b="4013"/>
          <a:stretch>
            <a:fillRect/>
          </a:stretch>
        </p:blipFill>
        <p:spPr>
          <a:xfrm>
            <a:off x="5011103" y="160020"/>
            <a:ext cx="6481762" cy="60801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3413"/>
                                        </p:tgtEl>
                                        <p:attrNameLst>
                                          <p:attrName>style.visibility</p:attrName>
                                        </p:attrNameLst>
                                      </p:cBhvr>
                                      <p:to>
                                        <p:strVal val="visible"/>
                                      </p:to>
                                    </p:set>
                                    <p:animEffect transition="in" filter="blinds(horizontal)">
                                      <p:cBhvr>
                                        <p:cTn id="7" dur="500"/>
                                        <p:tgtEl>
                                          <p:spTgt spid="273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文本框 256001"/>
          <p:cNvSpPr txBox="1"/>
          <p:nvPr/>
        </p:nvSpPr>
        <p:spPr>
          <a:xfrm>
            <a:off x="635" y="635"/>
            <a:ext cx="12190730" cy="6858000"/>
          </a:xfrm>
          <a:prstGeom prst="rect">
            <a:avLst/>
          </a:prstGeom>
          <a:gradFill rotWithShape="1">
            <a:gsLst>
              <a:gs pos="0">
                <a:srgbClr val="FF9999">
                  <a:alpha val="30000"/>
                </a:srgbClr>
              </a:gs>
              <a:gs pos="50000">
                <a:schemeClr val="bg1"/>
              </a:gs>
              <a:gs pos="100000">
                <a:srgbClr val="FF9999">
                  <a:alpha val="30000"/>
                </a:srgbClr>
              </a:gs>
            </a:gsLst>
            <a:lin ang="5400000" scaled="1"/>
            <a:tileRect/>
          </a:gradFill>
          <a:ln w="9525">
            <a:noFill/>
          </a:ln>
        </p:spPr>
        <p:txBody>
          <a:bodyPr/>
          <a:lstStyle/>
          <a:p>
            <a:pPr>
              <a:lnSpc>
                <a:spcPct val="150000"/>
              </a:lnSpc>
            </a:pPr>
            <a:endParaRPr dirty="0">
              <a:latin typeface="楷体_GB2312" pitchFamily="49" charset="-122"/>
              <a:ea typeface="楷体_GB2312" pitchFamily="49" charset="-122"/>
            </a:endParaRPr>
          </a:p>
        </p:txBody>
      </p:sp>
      <p:sp>
        <p:nvSpPr>
          <p:cNvPr id="256003" name="文本框 256002"/>
          <p:cNvSpPr txBox="1"/>
          <p:nvPr/>
        </p:nvSpPr>
        <p:spPr>
          <a:xfrm>
            <a:off x="1592580" y="266700"/>
            <a:ext cx="10116820" cy="460375"/>
          </a:xfrm>
          <a:prstGeom prst="rect">
            <a:avLst/>
          </a:prstGeom>
          <a:noFill/>
          <a:ln w="12700">
            <a:noFill/>
          </a:ln>
        </p:spPr>
        <p:txBody>
          <a:bodyPr wrap="square">
            <a:spAutoFit/>
          </a:bodyPr>
          <a:lstStyle/>
          <a:p>
            <a:r>
              <a:rPr lang="en-US" altLang="zh-CN" sz="2400" b="1" dirty="0">
                <a:latin typeface="宋体" panose="02010600030101010101" pitchFamily="2" charset="-122"/>
              </a:rPr>
              <a:t>  </a:t>
            </a:r>
            <a:r>
              <a:rPr lang="zh-CN" altLang="en-US" sz="2400" b="1" dirty="0">
                <a:latin typeface="宋体" panose="02010600030101010101" pitchFamily="2" charset="-122"/>
              </a:rPr>
              <a:t>运用大陆漂移假说的有关观点，说明为什么澳大利亚有众多古老动物。</a:t>
            </a:r>
          </a:p>
        </p:txBody>
      </p:sp>
      <p:sp>
        <p:nvSpPr>
          <p:cNvPr id="256005" name="矩形 256004"/>
          <p:cNvSpPr/>
          <p:nvPr/>
        </p:nvSpPr>
        <p:spPr>
          <a:xfrm>
            <a:off x="436245" y="266383"/>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pic>
        <p:nvPicPr>
          <p:cNvPr id="256007" name="图片 256006" descr="大陆漂移"/>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8052435" y="949960"/>
            <a:ext cx="2901950" cy="5762625"/>
          </a:xfrm>
          <a:prstGeom prst="rect">
            <a:avLst/>
          </a:prstGeom>
          <a:noFill/>
          <a:ln w="9525">
            <a:noFill/>
          </a:ln>
        </p:spPr>
      </p:pic>
      <p:sp>
        <p:nvSpPr>
          <p:cNvPr id="256008" name="文本框 256007"/>
          <p:cNvSpPr txBox="1"/>
          <p:nvPr/>
        </p:nvSpPr>
        <p:spPr>
          <a:xfrm>
            <a:off x="255905" y="2167890"/>
            <a:ext cx="6219190" cy="2399665"/>
          </a:xfrm>
          <a:prstGeom prst="rect">
            <a:avLst/>
          </a:prstGeom>
          <a:noFill/>
          <a:ln w="9525">
            <a:noFill/>
          </a:ln>
        </p:spPr>
        <p:txBody>
          <a:bodyPr wrap="square">
            <a:spAutoFit/>
          </a:bodyPr>
          <a:lstStyle/>
          <a:p>
            <a:pPr>
              <a:lnSpc>
                <a:spcPct val="125000"/>
              </a:lnSpc>
            </a:pPr>
            <a:r>
              <a:rPr lang="en-US" altLang="zh-CN" sz="2400" b="1" dirty="0">
                <a:solidFill>
                  <a:srgbClr val="FF0000"/>
                </a:solidFill>
                <a:latin typeface="黑体" panose="02010609060101010101" pitchFamily="2" charset="-122"/>
                <a:ea typeface="黑体" panose="02010609060101010101" pitchFamily="2" charset="-122"/>
              </a:rPr>
              <a:t>    </a:t>
            </a:r>
            <a:r>
              <a:rPr lang="zh-CN" altLang="en-US" sz="2400" b="1" dirty="0">
                <a:solidFill>
                  <a:srgbClr val="FF0000"/>
                </a:solidFill>
                <a:latin typeface="黑体" panose="02010609060101010101" pitchFamily="2" charset="-122"/>
                <a:ea typeface="黑体" panose="02010609060101010101" pitchFamily="2" charset="-122"/>
              </a:rPr>
              <a:t>距今几千万以前，澳大利亚大陆就与世界其他大陆</a:t>
            </a:r>
            <a:r>
              <a:rPr lang="zh-CN" altLang="en-US" sz="2400" b="1" dirty="0">
                <a:solidFill>
                  <a:schemeClr val="accent2"/>
                </a:solidFill>
                <a:latin typeface="黑体" panose="02010609060101010101" pitchFamily="2" charset="-122"/>
                <a:ea typeface="黑体" panose="02010609060101010101" pitchFamily="2" charset="-122"/>
              </a:rPr>
              <a:t>分离</a:t>
            </a:r>
            <a:r>
              <a:rPr lang="zh-CN" altLang="en-US" sz="2400" b="1" dirty="0">
                <a:solidFill>
                  <a:srgbClr val="FF0000"/>
                </a:solidFill>
                <a:latin typeface="黑体" panose="02010609060101010101" pitchFamily="2" charset="-122"/>
                <a:ea typeface="黑体" panose="02010609060101010101" pitchFamily="2" charset="-122"/>
              </a:rPr>
              <a:t>，受海洋阻隔，长期孤立，使动植物独立发展。再加上当地的自然环境比较</a:t>
            </a:r>
            <a:r>
              <a:rPr lang="zh-CN" altLang="en-US" sz="2400" b="1" dirty="0">
                <a:solidFill>
                  <a:schemeClr val="accent2"/>
                </a:solidFill>
                <a:latin typeface="黑体" panose="02010609060101010101" pitchFamily="2" charset="-122"/>
                <a:ea typeface="黑体" panose="02010609060101010101" pitchFamily="2" charset="-122"/>
              </a:rPr>
              <a:t>单一</a:t>
            </a:r>
            <a:r>
              <a:rPr lang="zh-CN" altLang="en-US" sz="2400" b="1" dirty="0">
                <a:solidFill>
                  <a:srgbClr val="FF0000"/>
                </a:solidFill>
                <a:latin typeface="黑体" panose="02010609060101010101" pitchFamily="2" charset="-122"/>
                <a:ea typeface="黑体" panose="02010609060101010101" pitchFamily="2" charset="-122"/>
              </a:rPr>
              <a:t>，生物进化十分</a:t>
            </a:r>
            <a:r>
              <a:rPr lang="zh-CN" altLang="en-US" sz="2400" b="1" dirty="0">
                <a:solidFill>
                  <a:schemeClr val="accent2"/>
                </a:solidFill>
                <a:latin typeface="黑体" panose="02010609060101010101" pitchFamily="2" charset="-122"/>
                <a:ea typeface="黑体" panose="02010609060101010101" pitchFamily="2" charset="-122"/>
              </a:rPr>
              <a:t>缓慢</a:t>
            </a:r>
            <a:r>
              <a:rPr lang="zh-CN" altLang="en-US" sz="2400" b="1" dirty="0">
                <a:solidFill>
                  <a:srgbClr val="FF0000"/>
                </a:solidFill>
                <a:latin typeface="黑体" panose="02010609060101010101" pitchFamily="2" charset="-122"/>
                <a:ea typeface="黑体" panose="02010609060101010101" pitchFamily="2" charset="-122"/>
              </a:rPr>
              <a:t>，一些古老的动植物得以保存至今。</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007"/>
                                        </p:tgtEl>
                                        <p:attrNameLst>
                                          <p:attrName>style.visibility</p:attrName>
                                        </p:attrNameLst>
                                      </p:cBhvr>
                                      <p:to>
                                        <p:strVal val="visible"/>
                                      </p:to>
                                    </p:set>
                                    <p:animEffect transition="in" filter="wipe(down)">
                                      <p:cBhvr>
                                        <p:cTn id="7" dur="500"/>
                                        <p:tgtEl>
                                          <p:spTgt spid="25600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56008"/>
                                        </p:tgtEl>
                                        <p:attrNameLst>
                                          <p:attrName>style.visibility</p:attrName>
                                        </p:attrNameLst>
                                      </p:cBhvr>
                                      <p:to>
                                        <p:strVal val="visible"/>
                                      </p:to>
                                    </p:set>
                                    <p:anim calcmode="lin" valueType="num">
                                      <p:cBhvr additive="base">
                                        <p:cTn id="12" dur="500" fill="hold"/>
                                        <p:tgtEl>
                                          <p:spTgt spid="256008"/>
                                        </p:tgtEl>
                                        <p:attrNameLst>
                                          <p:attrName>ppt_x</p:attrName>
                                        </p:attrNameLst>
                                      </p:cBhvr>
                                      <p:tavLst>
                                        <p:tav tm="0">
                                          <p:val>
                                            <p:strVal val="#ppt_x"/>
                                          </p:val>
                                        </p:tav>
                                        <p:tav tm="100000">
                                          <p:val>
                                            <p:strVal val="#ppt_x"/>
                                          </p:val>
                                        </p:tav>
                                      </p:tavLst>
                                    </p:anim>
                                    <p:anim calcmode="lin" valueType="num">
                                      <p:cBhvr additive="base">
                                        <p:cTn id="13" dur="500" fill="hold"/>
                                        <p:tgtEl>
                                          <p:spTgt spid="2560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62" name="矩形 275461" descr="01300000342361124710288222137"/>
          <p:cNvSpPr/>
          <p:nvPr/>
        </p:nvSpPr>
        <p:spPr>
          <a:xfrm>
            <a:off x="1524000" y="346075"/>
            <a:ext cx="9144000" cy="6165850"/>
          </a:xfrm>
          <a:prstGeom prst="rect">
            <a:avLst/>
          </a:prstGeom>
          <a:blipFill rotWithShape="1">
            <a:blip r:embed="rId2">
              <a:alphaModFix amt="34000"/>
            </a:blip>
            <a:stretch>
              <a:fillRect/>
            </a:stretch>
          </a:blipFill>
          <a:ln w="9525">
            <a:noFill/>
          </a:ln>
        </p:spPr>
        <p:txBody>
          <a:bodyPr/>
          <a:lstStyle/>
          <a:p>
            <a:endParaRPr lang="zh-CN" altLang="en-US"/>
          </a:p>
        </p:txBody>
      </p:sp>
      <p:sp>
        <p:nvSpPr>
          <p:cNvPr id="275460" name="文本框 275459"/>
          <p:cNvSpPr txBox="1"/>
          <p:nvPr/>
        </p:nvSpPr>
        <p:spPr>
          <a:xfrm>
            <a:off x="1824038" y="1019493"/>
            <a:ext cx="4173537" cy="583565"/>
          </a:xfrm>
          <a:prstGeom prst="rect">
            <a:avLst/>
          </a:prstGeom>
          <a:noFill/>
          <a:ln w="12700">
            <a:noFill/>
          </a:ln>
        </p:spPr>
        <p:txBody>
          <a:bodyPr>
            <a:spAutoFit/>
          </a:bodyPr>
          <a:lstStyle/>
          <a:p>
            <a:r>
              <a:rPr lang="zh-CN" altLang="en-US" sz="3200" dirty="0">
                <a:solidFill>
                  <a:srgbClr val="FF0000"/>
                </a:solidFill>
                <a:latin typeface="黑体" panose="02010609060101010101" pitchFamily="2" charset="-122"/>
                <a:ea typeface="黑体" panose="02010609060101010101" pitchFamily="2" charset="-122"/>
              </a:rPr>
              <a:t>三、后起的发达国家</a:t>
            </a:r>
            <a:endParaRPr lang="zh-CN" altLang="en-US">
              <a:solidFill>
                <a:srgbClr val="FF0000"/>
              </a:solidFill>
              <a:latin typeface="宋体" panose="02010600030101010101" pitchFamily="2" charset="-122"/>
            </a:endParaRPr>
          </a:p>
        </p:txBody>
      </p:sp>
      <p:sp>
        <p:nvSpPr>
          <p:cNvPr id="275461" name="矩形 275460"/>
          <p:cNvSpPr/>
          <p:nvPr/>
        </p:nvSpPr>
        <p:spPr>
          <a:xfrm>
            <a:off x="2227580" y="1908175"/>
            <a:ext cx="7735888" cy="4246245"/>
          </a:xfrm>
          <a:prstGeom prst="rect">
            <a:avLst/>
          </a:prstGeom>
          <a:solidFill>
            <a:srgbClr val="FFFF99">
              <a:alpha val="56000"/>
            </a:srgbClr>
          </a:solidFill>
          <a:ln w="9525" cap="flat" cmpd="sng">
            <a:solidFill>
              <a:srgbClr val="000080"/>
            </a:solidFill>
            <a:prstDash val="solid"/>
            <a:miter/>
            <a:headEnd type="none" w="med" len="med"/>
            <a:tailEnd type="none" w="med" len="med"/>
          </a:ln>
        </p:spPr>
        <p:txBody>
          <a:bodyPr>
            <a:spAutoFit/>
          </a:bodyPr>
          <a:lstStyle/>
          <a:p>
            <a:pPr>
              <a:lnSpc>
                <a:spcPct val="125000"/>
              </a:lnSpc>
            </a:pPr>
            <a:r>
              <a:rPr lang="en-US" altLang="zh-CN" sz="2400" b="1" dirty="0">
                <a:latin typeface="Times New Roman" panose="02020603050405020304" pitchFamily="18" charset="0"/>
                <a:ea typeface="楷体_GB2312" pitchFamily="49" charset="-122"/>
              </a:rPr>
              <a:t>       </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澳大利亚是一个后起的发达资本主义国家。</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2011</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年国内生产总值（</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GDP</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）全球排名第</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13</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，人均生产总值达到</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65477</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美元，排名世界第</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6</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，在</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2000</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万人口以上的国家中排名第</a:t>
            </a:r>
            <a:r>
              <a:rPr lang="en-US" altLang="zh-CN" sz="2400" b="1" dirty="0">
                <a:effectLst>
                  <a:outerShdw blurRad="38100" dist="38100" dir="2700000">
                    <a:srgbClr val="FFFFFF"/>
                  </a:outerShdw>
                </a:effectLst>
                <a:latin typeface="Times New Roman" panose="02020603050405020304" pitchFamily="18" charset="0"/>
                <a:ea typeface="楷体_GB2312" pitchFamily="49" charset="-122"/>
              </a:rPr>
              <a:t>1</a:t>
            </a:r>
            <a:r>
              <a:rPr lang="zh-CN" altLang="en-US" sz="2400" b="1" dirty="0">
                <a:effectLst>
                  <a:outerShdw blurRad="38100" dist="38100" dir="2700000">
                    <a:srgbClr val="FFFFFF"/>
                  </a:outerShdw>
                </a:effectLst>
                <a:latin typeface="Times New Roman" panose="02020603050405020304" pitchFamily="18" charset="0"/>
                <a:ea typeface="楷体_GB2312" pitchFamily="49" charset="-122"/>
              </a:rPr>
              <a:t>，远高于美国，英国等其他主要英语国家。澳农牧业发达，自然资源丰富，有“骑在羊背上的国家”，“坐在矿车上的国家”和“手持麦穗的国家”之称，澳大利亚长期靠出口农产品和矿产资源赚取大量收入，盛产羊、牛、小麦和蔗糖，同时也是世界重要的矿产资源生产国和出口国。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5461"/>
                                        </p:tgtEl>
                                        <p:attrNameLst>
                                          <p:attrName>style.visibility</p:attrName>
                                        </p:attrNameLst>
                                      </p:cBhvr>
                                      <p:to>
                                        <p:strVal val="visible"/>
                                      </p:to>
                                    </p:set>
                                    <p:anim calcmode="lin" valueType="num">
                                      <p:cBhvr additive="base">
                                        <p:cTn id="7" dur="500" fill="hold"/>
                                        <p:tgtEl>
                                          <p:spTgt spid="275461"/>
                                        </p:tgtEl>
                                        <p:attrNameLst>
                                          <p:attrName>ppt_x</p:attrName>
                                        </p:attrNameLst>
                                      </p:cBhvr>
                                      <p:tavLst>
                                        <p:tav tm="0">
                                          <p:val>
                                            <p:strVal val="#ppt_x"/>
                                          </p:val>
                                        </p:tav>
                                        <p:tav tm="100000">
                                          <p:val>
                                            <p:strVal val="#ppt_x"/>
                                          </p:val>
                                        </p:tav>
                                      </p:tavLst>
                                    </p:anim>
                                    <p:anim calcmode="lin" valueType="num">
                                      <p:cBhvr additive="base">
                                        <p:cTn id="8" dur="500" fill="hold"/>
                                        <p:tgtEl>
                                          <p:spTgt spid="2754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1"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文本框 257025"/>
          <p:cNvSpPr txBox="1"/>
          <p:nvPr/>
        </p:nvSpPr>
        <p:spPr>
          <a:xfrm>
            <a:off x="0" y="-635"/>
            <a:ext cx="12191365" cy="6858635"/>
          </a:xfrm>
          <a:prstGeom prst="rect">
            <a:avLst/>
          </a:prstGeom>
          <a:gradFill rotWithShape="1">
            <a:gsLst>
              <a:gs pos="0">
                <a:srgbClr val="FF33CC">
                  <a:alpha val="32001"/>
                </a:srgbClr>
              </a:gs>
              <a:gs pos="50000">
                <a:schemeClr val="bg1"/>
              </a:gs>
              <a:gs pos="100000">
                <a:srgbClr val="FF33CC">
                  <a:alpha val="32001"/>
                </a:srgbClr>
              </a:gs>
            </a:gsLst>
            <a:lin ang="18900000" scaled="1"/>
            <a:tileRect/>
          </a:gradFill>
          <a:ln w="28575">
            <a:noFill/>
          </a:ln>
        </p:spPr>
        <p:txBody>
          <a:bodyPr/>
          <a:lstStyle/>
          <a:p>
            <a:pPr>
              <a:lnSpc>
                <a:spcPct val="150000"/>
              </a:lnSpc>
            </a:pPr>
            <a:r>
              <a:rPr lang="en-US" altLang="zh-CN">
                <a:latin typeface="楷体_GB2312" pitchFamily="49" charset="-122"/>
                <a:ea typeface="楷体_GB2312" pitchFamily="49" charset="-122"/>
              </a:rPr>
              <a:t>    </a:t>
            </a:r>
            <a:endParaRPr lang="en-US" altLang="zh-CN" dirty="0">
              <a:latin typeface="楷体_GB2312" pitchFamily="49" charset="-122"/>
              <a:ea typeface="楷体_GB2312" pitchFamily="49" charset="-122"/>
            </a:endParaRPr>
          </a:p>
        </p:txBody>
      </p:sp>
      <p:sp>
        <p:nvSpPr>
          <p:cNvPr id="257035" name="文本框 257034"/>
          <p:cNvSpPr txBox="1"/>
          <p:nvPr/>
        </p:nvSpPr>
        <p:spPr>
          <a:xfrm>
            <a:off x="304800" y="222568"/>
            <a:ext cx="2879725" cy="521970"/>
          </a:xfrm>
          <a:prstGeom prst="rect">
            <a:avLst/>
          </a:prstGeom>
          <a:noFill/>
          <a:ln w="12700">
            <a:noFill/>
          </a:ln>
        </p:spPr>
        <p:txBody>
          <a:bodyPr>
            <a:spAutoFit/>
          </a:bodyPr>
          <a:lstStyle/>
          <a:p>
            <a:r>
              <a:rPr lang="zh-CN" altLang="en-US" sz="2800" dirty="0">
                <a:solidFill>
                  <a:srgbClr val="3333FF"/>
                </a:solidFill>
                <a:latin typeface="微软雅黑" panose="020B0503020204020204" charset="-122"/>
                <a:ea typeface="微软雅黑" panose="020B0503020204020204" charset="-122"/>
              </a:rPr>
              <a:t>（一）农牧业</a:t>
            </a:r>
          </a:p>
        </p:txBody>
      </p:sp>
      <p:pic>
        <p:nvPicPr>
          <p:cNvPr id="257037" name="图片 257036" descr="8-71绵羊交易"/>
          <p:cNvPicPr>
            <a:picLocks noChangeAspect="1"/>
          </p:cNvPicPr>
          <p:nvPr/>
        </p:nvPicPr>
        <p:blipFill>
          <a:blip r:embed="rId2"/>
          <a:stretch>
            <a:fillRect/>
          </a:stretch>
        </p:blipFill>
        <p:spPr>
          <a:xfrm>
            <a:off x="437515" y="1432560"/>
            <a:ext cx="5286375" cy="3524885"/>
          </a:xfrm>
          <a:prstGeom prst="rect">
            <a:avLst/>
          </a:prstGeom>
          <a:noFill/>
          <a:ln w="9525">
            <a:noFill/>
          </a:ln>
        </p:spPr>
      </p:pic>
      <p:sp>
        <p:nvSpPr>
          <p:cNvPr id="257038" name="矩形 257037"/>
          <p:cNvSpPr/>
          <p:nvPr/>
        </p:nvSpPr>
        <p:spPr>
          <a:xfrm>
            <a:off x="2860040" y="222885"/>
            <a:ext cx="4185285" cy="680085"/>
          </a:xfrm>
          <a:prstGeom prst="rect">
            <a:avLst/>
          </a:prstGeom>
        </p:spPr>
        <p:txBody>
          <a:bodyPr wrap="none" fromWordArt="1">
            <a:prstTxWarp prst="textPlain">
              <a:avLst>
                <a:gd name="adj" fmla="val 50000"/>
              </a:avLst>
            </a:prstTxWarp>
            <a:normAutofit/>
            <a:scene3d>
              <a:camera prst="legacyPerspectiveBottomRight">
                <a:rot lat="0" lon="21240000" rev="0"/>
              </a:camera>
              <a:lightRig rig="legacyHarsh3" dir="l"/>
            </a:scene3d>
            <a:sp3d extrusionH="176200" prstMaterial="legacyMatte">
              <a:extrusionClr>
                <a:srgbClr val="C0C0C0"/>
              </a:extrusionClr>
            </a:sp3d>
          </a:bodyPr>
          <a:lstStyle/>
          <a:p>
            <a:pPr algn="ctr"/>
            <a:r>
              <a:rPr lang="zh-CN" altLang="en-US" sz="3600" b="0">
                <a:solidFill>
                  <a:srgbClr val="FF0000"/>
                </a:solidFill>
                <a:latin typeface="宋体" panose="02010600030101010101" pitchFamily="2" charset="-122"/>
                <a:ea typeface="宋体" panose="02010600030101010101" pitchFamily="2" charset="-122"/>
              </a:rPr>
              <a:t>骑在羊背上的国家</a:t>
            </a:r>
          </a:p>
        </p:txBody>
      </p:sp>
      <p:pic>
        <p:nvPicPr>
          <p:cNvPr id="276491" name="图片 276490" descr="澳大利亚农牧业分布"/>
          <p:cNvPicPr>
            <a:picLocks noChangeAspect="1"/>
          </p:cNvPicPr>
          <p:nvPr/>
        </p:nvPicPr>
        <p:blipFill>
          <a:blip r:embed="rId3">
            <a:clrChange>
              <a:clrFrom>
                <a:srgbClr val="FFFFFF"/>
              </a:clrFrom>
              <a:clrTo>
                <a:srgbClr val="FFFFFF">
                  <a:alpha val="0"/>
                </a:srgbClr>
              </a:clrTo>
            </a:clrChange>
          </a:blip>
          <a:stretch>
            <a:fillRect/>
          </a:stretch>
        </p:blipFill>
        <p:spPr>
          <a:xfrm>
            <a:off x="7497763" y="222568"/>
            <a:ext cx="4229100" cy="4030662"/>
          </a:xfrm>
          <a:prstGeom prst="rect">
            <a:avLst/>
          </a:prstGeom>
          <a:noFill/>
          <a:ln w="9525">
            <a:noFill/>
          </a:ln>
        </p:spPr>
      </p:pic>
      <p:sp>
        <p:nvSpPr>
          <p:cNvPr id="276492" name="矩形 276491"/>
          <p:cNvSpPr/>
          <p:nvPr/>
        </p:nvSpPr>
        <p:spPr>
          <a:xfrm>
            <a:off x="6080125" y="4157980"/>
            <a:ext cx="838200" cy="409575"/>
          </a:xfrm>
          <a:prstGeom prst="rect">
            <a:avLst/>
          </a:prstGeom>
        </p:spPr>
        <p:txBody>
          <a:bodyPr wrap="none" fromWordArt="1">
            <a:prstTxWarp prst="textPlain">
              <a:avLst>
                <a:gd name="adj" fmla="val 50000"/>
              </a:avLst>
            </a:prstTxWarp>
            <a:normAutofit fontScale="67500" lnSpcReduction="10000"/>
          </a:bodyPr>
          <a:lstStyle/>
          <a:p>
            <a:pPr algn="ctr"/>
            <a:r>
              <a:rPr lang="zh-CN" altLang="en-US" sz="32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活动</a:t>
            </a:r>
          </a:p>
        </p:txBody>
      </p:sp>
      <p:sp>
        <p:nvSpPr>
          <p:cNvPr id="276484" name="文本框 276483"/>
          <p:cNvSpPr txBox="1"/>
          <p:nvPr/>
        </p:nvSpPr>
        <p:spPr>
          <a:xfrm>
            <a:off x="5941695" y="4567555"/>
            <a:ext cx="6249670" cy="1630045"/>
          </a:xfrm>
          <a:prstGeom prst="rect">
            <a:avLst/>
          </a:prstGeom>
          <a:noFill/>
          <a:ln w="12700">
            <a:noFill/>
          </a:ln>
          <a:extLst>
            <a:ext uri="{909E8E84-426E-40DD-AFC4-6F175D3DCCD1}">
              <a14:hiddenFill xmlns:a14="http://schemas.microsoft.com/office/drawing/2010/main">
                <a:solidFill>
                  <a:srgbClr val="FFCCFF"/>
                </a:solidFill>
              </a14:hiddenFill>
            </a:ext>
          </a:extLst>
        </p:spPr>
        <p:txBody>
          <a:bodyPr wrap="square">
            <a:spAutoFit/>
          </a:bodyPr>
          <a:lstStyle/>
          <a:p>
            <a:pPr>
              <a:lnSpc>
                <a:spcPct val="125000"/>
              </a:lnSpc>
            </a:pPr>
            <a:r>
              <a:rPr lang="en-US" altLang="zh-CN" sz="2000" dirty="0">
                <a:latin typeface="宋体" panose="02010600030101010101" pitchFamily="2" charset="-122"/>
              </a:rPr>
              <a:t>    </a:t>
            </a:r>
            <a:r>
              <a:rPr lang="zh-CN" altLang="en-US" sz="2000" dirty="0">
                <a:latin typeface="宋体" panose="02010600030101010101" pitchFamily="2" charset="-122"/>
              </a:rPr>
              <a:t>读图，说一说，澳大利亚的主要农产品有哪些？结合相关知识，说出澳大利亚发展畜牧业的有利条件。</a:t>
            </a:r>
          </a:p>
          <a:p>
            <a:pPr>
              <a:lnSpc>
                <a:spcPct val="125000"/>
              </a:lnSpc>
            </a:pPr>
            <a:r>
              <a:rPr lang="zh-CN" altLang="en-US" sz="2000" dirty="0">
                <a:latin typeface="宋体" panose="02010600030101010101" pitchFamily="2" charset="-122"/>
              </a:rPr>
              <a:t>   </a:t>
            </a:r>
            <a:r>
              <a:rPr lang="zh-CN" altLang="en-US" sz="2000" dirty="0">
                <a:solidFill>
                  <a:srgbClr val="3333FF"/>
                </a:solidFill>
                <a:latin typeface="黑体" panose="02010609060101010101" pitchFamily="2" charset="-122"/>
                <a:ea typeface="黑体" panose="02010609060101010101" pitchFamily="2" charset="-122"/>
              </a:rPr>
              <a:t>小麦、经济作物、羊毛、牛肉等。</a:t>
            </a:r>
          </a:p>
          <a:p>
            <a:pPr>
              <a:lnSpc>
                <a:spcPct val="125000"/>
              </a:lnSpc>
            </a:pPr>
            <a:r>
              <a:rPr lang="zh-CN" altLang="en-US" sz="2000" dirty="0">
                <a:solidFill>
                  <a:srgbClr val="3333FF"/>
                </a:solidFill>
                <a:latin typeface="黑体" panose="02010609060101010101" pitchFamily="2" charset="-122"/>
                <a:ea typeface="黑体" panose="02010609060101010101" pitchFamily="2" charset="-122"/>
              </a:rPr>
              <a:t>   地势低平，草场面积辽阔，气候适宜，地下水丰富。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7037"/>
                                        </p:tgtEl>
                                        <p:attrNameLst>
                                          <p:attrName>style.visibility</p:attrName>
                                        </p:attrNameLst>
                                      </p:cBhvr>
                                      <p:to>
                                        <p:strVal val="visible"/>
                                      </p:to>
                                    </p:set>
                                    <p:animEffect transition="in" filter="blinds(horizontal)">
                                      <p:cBhvr>
                                        <p:cTn id="7" dur="500"/>
                                        <p:tgtEl>
                                          <p:spTgt spid="25703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57038"/>
                                        </p:tgtEl>
                                        <p:attrNameLst>
                                          <p:attrName>style.visibility</p:attrName>
                                        </p:attrNameLst>
                                      </p:cBhvr>
                                      <p:to>
                                        <p:strVal val="visible"/>
                                      </p:to>
                                    </p:set>
                                    <p:animEffect transition="in" filter="blinds(horizontal)">
                                      <p:cBhvr>
                                        <p:cTn id="11" dur="500"/>
                                        <p:tgtEl>
                                          <p:spTgt spid="25703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76484">
                                            <p:txEl>
                                              <p:charRg st="50" end="70"/>
                                            </p:txEl>
                                          </p:spTgt>
                                        </p:tgtEl>
                                        <p:attrNameLst>
                                          <p:attrName>style.visibility</p:attrName>
                                        </p:attrNameLst>
                                      </p:cBhvr>
                                      <p:to>
                                        <p:strVal val="visible"/>
                                      </p:to>
                                    </p:set>
                                    <p:anim calcmode="lin" valueType="num">
                                      <p:cBhvr additive="base">
                                        <p:cTn id="16" dur="500" fill="hold"/>
                                        <p:tgtEl>
                                          <p:spTgt spid="276484">
                                            <p:txEl>
                                              <p:charRg st="50" end="7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76484">
                                            <p:txEl>
                                              <p:charRg st="50" end="7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6484">
                                            <p:txEl>
                                              <p:charRg st="70" end="96"/>
                                            </p:txEl>
                                          </p:spTgt>
                                        </p:tgtEl>
                                        <p:attrNameLst>
                                          <p:attrName>style.visibility</p:attrName>
                                        </p:attrNameLst>
                                      </p:cBhvr>
                                      <p:to>
                                        <p:strVal val="visible"/>
                                      </p:to>
                                    </p:set>
                                    <p:anim calcmode="lin" valueType="num">
                                      <p:cBhvr additive="base">
                                        <p:cTn id="22" dur="500" fill="hold"/>
                                        <p:tgtEl>
                                          <p:spTgt spid="276484">
                                            <p:txEl>
                                              <p:charRg st="70" end="9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76484">
                                            <p:txEl>
                                              <p:charRg st="70" end="9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83" name="图片 259082" descr="8-72"/>
          <p:cNvPicPr>
            <a:picLocks noChangeAspect="1"/>
          </p:cNvPicPr>
          <p:nvPr/>
        </p:nvPicPr>
        <p:blipFill>
          <a:blip r:embed="rId2">
            <a:clrChange>
              <a:clrFrom>
                <a:srgbClr val="FFFFFF"/>
              </a:clrFrom>
              <a:clrTo>
                <a:srgbClr val="FFFFFF">
                  <a:alpha val="0"/>
                </a:srgbClr>
              </a:clrTo>
            </a:clrChange>
          </a:blip>
          <a:srcRect l="5409" t="6061" r="10361" b="8727"/>
          <a:stretch>
            <a:fillRect/>
          </a:stretch>
        </p:blipFill>
        <p:spPr>
          <a:xfrm>
            <a:off x="4656138" y="1470025"/>
            <a:ext cx="5795962" cy="5054600"/>
          </a:xfrm>
          <a:prstGeom prst="rect">
            <a:avLst/>
          </a:prstGeom>
          <a:noFill/>
          <a:ln w="9525">
            <a:noFill/>
          </a:ln>
        </p:spPr>
      </p:pic>
      <p:sp>
        <p:nvSpPr>
          <p:cNvPr id="259076" name="矩形 259075"/>
          <p:cNvSpPr/>
          <p:nvPr/>
        </p:nvSpPr>
        <p:spPr>
          <a:xfrm>
            <a:off x="294005" y="1370965"/>
            <a:ext cx="3873500" cy="2861310"/>
          </a:xfrm>
          <a:prstGeom prst="rect">
            <a:avLst/>
          </a:prstGeom>
          <a:noFill/>
          <a:ln w="12700">
            <a:noFill/>
          </a:ln>
        </p:spPr>
        <p:txBody>
          <a:bodyPr wrap="square">
            <a:spAutoFit/>
          </a:bodyPr>
          <a:lstStyle/>
          <a:p>
            <a:pPr>
              <a:lnSpc>
                <a:spcPct val="125000"/>
              </a:lnSpc>
            </a:pPr>
            <a:r>
              <a:rPr lang="en-US" altLang="zh-CN" sz="2400" b="1" dirty="0">
                <a:latin typeface="Arial" panose="020B0604020202020204" pitchFamily="34" charset="0"/>
              </a:rPr>
              <a:t>       </a:t>
            </a:r>
            <a:r>
              <a:rPr lang="zh-CN" altLang="en-US" sz="2400" b="1" dirty="0">
                <a:latin typeface="Arial" panose="020B0604020202020204" pitchFamily="34" charset="0"/>
              </a:rPr>
              <a:t>读图说出澳大利亚主要的矿产和工业部门。</a:t>
            </a:r>
          </a:p>
          <a:p>
            <a:pPr>
              <a:lnSpc>
                <a:spcPct val="125000"/>
              </a:lnSpc>
            </a:pPr>
            <a:r>
              <a:rPr lang="zh-CN" altLang="en-US" sz="2400" b="1" dirty="0">
                <a:latin typeface="宋体" panose="02010600030101010101" pitchFamily="2" charset="-122"/>
              </a:rPr>
              <a:t>    </a:t>
            </a:r>
            <a:r>
              <a:rPr lang="zh-CN" altLang="en-US" sz="2400" b="1" dirty="0">
                <a:solidFill>
                  <a:srgbClr val="3333FF"/>
                </a:solidFill>
                <a:latin typeface="黑体" panose="02010609060101010101" pitchFamily="2" charset="-122"/>
                <a:ea typeface="黑体" panose="02010609060101010101" pitchFamily="2" charset="-122"/>
              </a:rPr>
              <a:t>铁矿、铝土矿和煤矿储量丰富。</a:t>
            </a:r>
          </a:p>
          <a:p>
            <a:pPr>
              <a:lnSpc>
                <a:spcPct val="125000"/>
              </a:lnSpc>
            </a:pPr>
            <a:r>
              <a:rPr lang="zh-CN" altLang="en-US" sz="2400" b="1" dirty="0">
                <a:solidFill>
                  <a:srgbClr val="3333FF"/>
                </a:solidFill>
                <a:latin typeface="黑体" panose="02010609060101010101" pitchFamily="2" charset="-122"/>
                <a:ea typeface="黑体" panose="02010609060101010101" pitchFamily="2" charset="-122"/>
              </a:rPr>
              <a:t>    钢铁、有色冶金、汽车、化工食品、纺织工业为主。</a:t>
            </a:r>
          </a:p>
        </p:txBody>
      </p:sp>
      <p:sp>
        <p:nvSpPr>
          <p:cNvPr id="259079" name="椭圆 259078"/>
          <p:cNvSpPr/>
          <p:nvPr/>
        </p:nvSpPr>
        <p:spPr>
          <a:xfrm rot="5400000">
            <a:off x="8816975" y="3759200"/>
            <a:ext cx="1539875" cy="792163"/>
          </a:xfrm>
          <a:prstGeom prst="ellipse">
            <a:avLst/>
          </a:prstGeom>
          <a:noFill/>
          <a:ln w="57150" cap="sq" cmpd="sng">
            <a:solidFill>
              <a:srgbClr val="FF0000"/>
            </a:solidFill>
            <a:prstDash val="solid"/>
            <a:headEnd type="none" w="med" len="med"/>
            <a:tailEnd type="none" w="med" len="med"/>
          </a:ln>
        </p:spPr>
        <p:txBody>
          <a:bodyPr/>
          <a:lstStyle/>
          <a:p>
            <a:endParaRPr lang="zh-CN" altLang="en-US"/>
          </a:p>
        </p:txBody>
      </p:sp>
      <p:sp>
        <p:nvSpPr>
          <p:cNvPr id="259080" name="椭圆 259079"/>
          <p:cNvSpPr/>
          <p:nvPr/>
        </p:nvSpPr>
        <p:spPr>
          <a:xfrm rot="3863297">
            <a:off x="8107363" y="2060575"/>
            <a:ext cx="1463675" cy="844550"/>
          </a:xfrm>
          <a:prstGeom prst="ellipse">
            <a:avLst/>
          </a:prstGeom>
          <a:noFill/>
          <a:ln w="57150" cap="sq" cmpd="sng">
            <a:solidFill>
              <a:srgbClr val="FF0000"/>
            </a:solidFill>
            <a:prstDash val="solid"/>
            <a:headEnd type="none" w="med" len="med"/>
            <a:tailEnd type="none" w="med" len="med"/>
          </a:ln>
        </p:spPr>
        <p:txBody>
          <a:bodyPr/>
          <a:lstStyle/>
          <a:p>
            <a:endParaRPr lang="zh-CN" altLang="en-US"/>
          </a:p>
        </p:txBody>
      </p:sp>
      <p:sp>
        <p:nvSpPr>
          <p:cNvPr id="259081" name="椭圆 259080"/>
          <p:cNvSpPr/>
          <p:nvPr/>
        </p:nvSpPr>
        <p:spPr>
          <a:xfrm>
            <a:off x="4910138" y="3171825"/>
            <a:ext cx="898525" cy="935038"/>
          </a:xfrm>
          <a:prstGeom prst="ellipse">
            <a:avLst/>
          </a:prstGeom>
          <a:noFill/>
          <a:ln w="57150" cap="sq" cmpd="sng">
            <a:solidFill>
              <a:srgbClr val="FF0000"/>
            </a:solidFill>
            <a:prstDash val="solid"/>
            <a:headEnd type="none" w="med" len="med"/>
            <a:tailEnd type="none" w="med" len="med"/>
          </a:ln>
        </p:spPr>
        <p:txBody>
          <a:bodyPr/>
          <a:lstStyle/>
          <a:p>
            <a:endParaRPr lang="zh-CN" altLang="en-US"/>
          </a:p>
        </p:txBody>
      </p:sp>
      <p:sp>
        <p:nvSpPr>
          <p:cNvPr id="259082" name="文本框 259081"/>
          <p:cNvSpPr txBox="1"/>
          <p:nvPr/>
        </p:nvSpPr>
        <p:spPr>
          <a:xfrm>
            <a:off x="105728" y="223520"/>
            <a:ext cx="2879725" cy="521970"/>
          </a:xfrm>
          <a:prstGeom prst="rect">
            <a:avLst/>
          </a:prstGeom>
          <a:noFill/>
          <a:ln w="12700">
            <a:noFill/>
          </a:ln>
        </p:spPr>
        <p:txBody>
          <a:bodyPr>
            <a:spAutoFit/>
          </a:bodyPr>
          <a:lstStyle/>
          <a:p>
            <a:r>
              <a:rPr lang="zh-CN" altLang="en-US" sz="2800" dirty="0">
                <a:solidFill>
                  <a:srgbClr val="3333FF"/>
                </a:solidFill>
                <a:latin typeface="微软雅黑" panose="020B0503020204020204" charset="-122"/>
                <a:ea typeface="微软雅黑" panose="020B0503020204020204" charset="-122"/>
              </a:rPr>
              <a:t>（二）工矿业</a:t>
            </a:r>
          </a:p>
        </p:txBody>
      </p:sp>
      <p:sp>
        <p:nvSpPr>
          <p:cNvPr id="259085" name="文本框 259084"/>
          <p:cNvSpPr txBox="1"/>
          <p:nvPr/>
        </p:nvSpPr>
        <p:spPr>
          <a:xfrm>
            <a:off x="2135188" y="6165850"/>
            <a:ext cx="3311525" cy="368300"/>
          </a:xfrm>
          <a:prstGeom prst="rect">
            <a:avLst/>
          </a:prstGeom>
          <a:solidFill>
            <a:srgbClr val="FFFF99"/>
          </a:solidFill>
          <a:ln w="9525" cap="flat" cmpd="sng">
            <a:solidFill>
              <a:srgbClr val="000080"/>
            </a:solidFill>
            <a:prstDash val="solid"/>
            <a:miter/>
            <a:headEnd type="none" w="med" len="med"/>
            <a:tailEnd type="none" w="med" len="med"/>
          </a:ln>
        </p:spPr>
        <p:txBody>
          <a:bodyPr>
            <a:spAutoFit/>
          </a:bodyPr>
          <a:lstStyle/>
          <a:p>
            <a:pPr>
              <a:spcBef>
                <a:spcPct val="50000"/>
              </a:spcBef>
            </a:pPr>
            <a:r>
              <a:rPr lang="zh-CN" altLang="en-US" dirty="0">
                <a:solidFill>
                  <a:srgbClr val="3333FF"/>
                </a:solidFill>
                <a:latin typeface="Arial" panose="020B0604020202020204" pitchFamily="34" charset="0"/>
                <a:ea typeface="黑体" panose="02010609060101010101" pitchFamily="2" charset="-122"/>
              </a:rPr>
              <a:t>高新技术产业逐步崛起</a:t>
            </a:r>
          </a:p>
        </p:txBody>
      </p:sp>
      <p:sp>
        <p:nvSpPr>
          <p:cNvPr id="259086" name="直接连接符 259085"/>
          <p:cNvSpPr/>
          <p:nvPr/>
        </p:nvSpPr>
        <p:spPr>
          <a:xfrm flipH="1">
            <a:off x="4656138" y="4941888"/>
            <a:ext cx="3384550" cy="1223962"/>
          </a:xfrm>
          <a:prstGeom prst="line">
            <a:avLst/>
          </a:prstGeom>
          <a:ln w="28575" cap="flat" cmpd="sng">
            <a:solidFill>
              <a:schemeClr val="accent2"/>
            </a:solidFill>
            <a:prstDash val="sysDot"/>
            <a:headEnd type="none" w="med" len="med"/>
            <a:tailEnd type="triangle" w="med" len="med"/>
          </a:ln>
        </p:spPr>
      </p:sp>
      <p:sp>
        <p:nvSpPr>
          <p:cNvPr id="259087" name="椭圆 259086"/>
          <p:cNvSpPr/>
          <p:nvPr/>
        </p:nvSpPr>
        <p:spPr>
          <a:xfrm>
            <a:off x="7824788" y="4724400"/>
            <a:ext cx="647700" cy="433388"/>
          </a:xfrm>
          <a:prstGeom prst="ellipse">
            <a:avLst/>
          </a:prstGeom>
          <a:noFill/>
          <a:ln w="31750" cap="flat" cmpd="sng">
            <a:solidFill>
              <a:srgbClr val="0000FF"/>
            </a:solidFill>
            <a:prstDash val="sysDot"/>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9083"/>
                                        </p:tgtEl>
                                        <p:attrNameLst>
                                          <p:attrName>style.visibility</p:attrName>
                                        </p:attrNameLst>
                                      </p:cBhvr>
                                      <p:to>
                                        <p:strVal val="visible"/>
                                      </p:to>
                                    </p:set>
                                    <p:animEffect transition="in" filter="blinds(horizontal)">
                                      <p:cBhvr>
                                        <p:cTn id="7" dur="500"/>
                                        <p:tgtEl>
                                          <p:spTgt spid="25908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59076">
                                            <p:txEl>
                                              <p:pRg st="0" end="0"/>
                                            </p:txEl>
                                          </p:spTgt>
                                        </p:tgtEl>
                                        <p:attrNameLst>
                                          <p:attrName>style.visibility</p:attrName>
                                        </p:attrNameLst>
                                      </p:cBhvr>
                                      <p:to>
                                        <p:strVal val="visible"/>
                                      </p:to>
                                    </p:set>
                                    <p:animEffect transition="in" filter="blinds(horizontal)">
                                      <p:cBhvr>
                                        <p:cTn id="11" dur="500"/>
                                        <p:tgtEl>
                                          <p:spTgt spid="25907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259079"/>
                                        </p:tgtEl>
                                        <p:attrNameLst>
                                          <p:attrName>style.visibility</p:attrName>
                                        </p:attrNameLst>
                                      </p:cBhvr>
                                      <p:to>
                                        <p:strVal val="visible"/>
                                      </p:to>
                                    </p:set>
                                    <p:animEffect transition="in" filter="wheel(1)">
                                      <p:cBhvr>
                                        <p:cTn id="16" dur="2000"/>
                                        <p:tgtEl>
                                          <p:spTgt spid="259079"/>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259080"/>
                                        </p:tgtEl>
                                        <p:attrNameLst>
                                          <p:attrName>style.visibility</p:attrName>
                                        </p:attrNameLst>
                                      </p:cBhvr>
                                      <p:to>
                                        <p:strVal val="visible"/>
                                      </p:to>
                                    </p:set>
                                    <p:animEffect transition="in" filter="wheel(1)">
                                      <p:cBhvr>
                                        <p:cTn id="21" dur="2000"/>
                                        <p:tgtEl>
                                          <p:spTgt spid="259080"/>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59081"/>
                                        </p:tgtEl>
                                        <p:attrNameLst>
                                          <p:attrName>style.visibility</p:attrName>
                                        </p:attrNameLst>
                                      </p:cBhvr>
                                      <p:to>
                                        <p:strVal val="visible"/>
                                      </p:to>
                                    </p:set>
                                    <p:animEffect transition="in" filter="wheel(1)">
                                      <p:cBhvr>
                                        <p:cTn id="26" dur="2000"/>
                                        <p:tgtEl>
                                          <p:spTgt spid="25908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9076">
                                            <p:txEl>
                                              <p:pRg st="1" end="1"/>
                                            </p:txEl>
                                          </p:spTgt>
                                        </p:tgtEl>
                                        <p:attrNameLst>
                                          <p:attrName>style.visibility</p:attrName>
                                        </p:attrNameLst>
                                      </p:cBhvr>
                                      <p:to>
                                        <p:strVal val="visible"/>
                                      </p:to>
                                    </p:set>
                                    <p:anim calcmode="lin" valueType="num">
                                      <p:cBhvr additive="base">
                                        <p:cTn id="31" dur="500" fill="hold"/>
                                        <p:tgtEl>
                                          <p:spTgt spid="25907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90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9076">
                                            <p:txEl>
                                              <p:pRg st="2" end="2"/>
                                            </p:txEl>
                                          </p:spTgt>
                                        </p:tgtEl>
                                        <p:attrNameLst>
                                          <p:attrName>style.visibility</p:attrName>
                                        </p:attrNameLst>
                                      </p:cBhvr>
                                      <p:to>
                                        <p:strVal val="visible"/>
                                      </p:to>
                                    </p:set>
                                    <p:anim calcmode="lin" valueType="num">
                                      <p:cBhvr additive="base">
                                        <p:cTn id="37" dur="500" fill="hold"/>
                                        <p:tgtEl>
                                          <p:spTgt spid="25907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907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59087"/>
                                        </p:tgtEl>
                                        <p:attrNameLst>
                                          <p:attrName>style.visibility</p:attrName>
                                        </p:attrNameLst>
                                      </p:cBhvr>
                                      <p:to>
                                        <p:strVal val="visible"/>
                                      </p:to>
                                    </p:set>
                                    <p:anim calcmode="lin" valueType="num">
                                      <p:cBhvr additive="base">
                                        <p:cTn id="43" dur="500" fill="hold"/>
                                        <p:tgtEl>
                                          <p:spTgt spid="259087"/>
                                        </p:tgtEl>
                                        <p:attrNameLst>
                                          <p:attrName>ppt_x</p:attrName>
                                        </p:attrNameLst>
                                      </p:cBhvr>
                                      <p:tavLst>
                                        <p:tav tm="0">
                                          <p:val>
                                            <p:strVal val="#ppt_x"/>
                                          </p:val>
                                        </p:tav>
                                        <p:tav tm="100000">
                                          <p:val>
                                            <p:strVal val="#ppt_x"/>
                                          </p:val>
                                        </p:tav>
                                      </p:tavLst>
                                    </p:anim>
                                    <p:anim calcmode="lin" valueType="num">
                                      <p:cBhvr additive="base">
                                        <p:cTn id="44" dur="500" fill="hold"/>
                                        <p:tgtEl>
                                          <p:spTgt spid="259087"/>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2" presetClass="entr" presetSubtype="2" fill="hold" nodeType="afterEffect">
                                  <p:stCondLst>
                                    <p:cond delay="0"/>
                                  </p:stCondLst>
                                  <p:childTnLst>
                                    <p:set>
                                      <p:cBhvr>
                                        <p:cTn id="47" dur="1" fill="hold">
                                          <p:stCondLst>
                                            <p:cond delay="0"/>
                                          </p:stCondLst>
                                        </p:cTn>
                                        <p:tgtEl>
                                          <p:spTgt spid="259086"/>
                                        </p:tgtEl>
                                        <p:attrNameLst>
                                          <p:attrName>style.visibility</p:attrName>
                                        </p:attrNameLst>
                                      </p:cBhvr>
                                      <p:to>
                                        <p:strVal val="visible"/>
                                      </p:to>
                                    </p:set>
                                    <p:animEffect transition="in" filter="wipe(right)">
                                      <p:cBhvr>
                                        <p:cTn id="48" dur="500"/>
                                        <p:tgtEl>
                                          <p:spTgt spid="259086"/>
                                        </p:tgtEl>
                                      </p:cBhvr>
                                    </p:animEffect>
                                  </p:childTnLst>
                                </p:cTn>
                              </p:par>
                            </p:childTnLst>
                          </p:cTn>
                        </p:par>
                        <p:par>
                          <p:cTn id="49" fill="hold">
                            <p:stCondLst>
                              <p:cond delay="1000"/>
                            </p:stCondLst>
                            <p:childTnLst>
                              <p:par>
                                <p:cTn id="50" presetID="22" presetClass="entr" presetSubtype="2" fill="hold" grpId="0" nodeType="afterEffect">
                                  <p:stCondLst>
                                    <p:cond delay="0"/>
                                  </p:stCondLst>
                                  <p:childTnLst>
                                    <p:set>
                                      <p:cBhvr>
                                        <p:cTn id="51" dur="1" fill="hold">
                                          <p:stCondLst>
                                            <p:cond delay="0"/>
                                          </p:stCondLst>
                                        </p:cTn>
                                        <p:tgtEl>
                                          <p:spTgt spid="259085"/>
                                        </p:tgtEl>
                                        <p:attrNameLst>
                                          <p:attrName>style.visibility</p:attrName>
                                        </p:attrNameLst>
                                      </p:cBhvr>
                                      <p:to>
                                        <p:strVal val="visible"/>
                                      </p:to>
                                    </p:set>
                                    <p:animEffect transition="in" filter="wipe(right)">
                                      <p:cBhvr>
                                        <p:cTn id="52" dur="500"/>
                                        <p:tgtEl>
                                          <p:spTgt spid="259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85"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11" name="矩形 277510"/>
          <p:cNvSpPr/>
          <p:nvPr/>
        </p:nvSpPr>
        <p:spPr>
          <a:xfrm>
            <a:off x="1524000" y="276225"/>
            <a:ext cx="9144000" cy="6165850"/>
          </a:xfrm>
          <a:prstGeom prst="rect">
            <a:avLst/>
          </a:prstGeom>
          <a:blipFill rotWithShape="1">
            <a:blip r:embed="rId2">
              <a:alphaModFix amt="34000"/>
            </a:blip>
            <a:stretch>
              <a:fillRect/>
            </a:stretch>
          </a:blipFill>
          <a:ln w="9525">
            <a:noFill/>
          </a:ln>
        </p:spPr>
        <p:txBody>
          <a:bodyPr/>
          <a:lstStyle/>
          <a:p>
            <a:endParaRPr lang="zh-CN" altLang="en-US"/>
          </a:p>
        </p:txBody>
      </p:sp>
      <p:sp>
        <p:nvSpPr>
          <p:cNvPr id="277508" name="矩形 277507"/>
          <p:cNvSpPr/>
          <p:nvPr/>
        </p:nvSpPr>
        <p:spPr>
          <a:xfrm>
            <a:off x="2063750" y="2398713"/>
            <a:ext cx="8029575" cy="3784600"/>
          </a:xfrm>
          <a:prstGeom prst="rect">
            <a:avLst/>
          </a:prstGeom>
          <a:solidFill>
            <a:srgbClr val="FFFF99">
              <a:alpha val="67000"/>
            </a:srgbClr>
          </a:solidFill>
          <a:ln w="9525">
            <a:noFill/>
          </a:ln>
        </p:spPr>
        <p:txBody>
          <a:bodyPr anchor="ctr">
            <a:spAutoFit/>
          </a:bodyPr>
          <a:lstStyle/>
          <a:p>
            <a:pPr>
              <a:lnSpc>
                <a:spcPct val="125000"/>
              </a:lnSpc>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服务业是澳经济最重要和发展最快的部门。</a:t>
            </a:r>
            <a:r>
              <a:rPr lang="en-US" altLang="zh-CN" sz="2400" b="1" dirty="0">
                <a:latin typeface="楷体_GB2312" pitchFamily="49" charset="-122"/>
                <a:ea typeface="楷体_GB2312" pitchFamily="49" charset="-122"/>
              </a:rPr>
              <a:t>2009/2010</a:t>
            </a:r>
            <a:r>
              <a:rPr lang="zh-CN" altLang="en-US" sz="2400" b="1" dirty="0">
                <a:latin typeface="楷体_GB2312" pitchFamily="49" charset="-122"/>
                <a:ea typeface="楷体_GB2312" pitchFamily="49" charset="-122"/>
              </a:rPr>
              <a:t>年度，服务业产值达</a:t>
            </a:r>
            <a:r>
              <a:rPr lang="en-US" altLang="zh-CN" sz="2400" b="1" dirty="0">
                <a:latin typeface="楷体_GB2312" pitchFamily="49" charset="-122"/>
                <a:ea typeface="楷体_GB2312" pitchFamily="49" charset="-122"/>
              </a:rPr>
              <a:t>8452</a:t>
            </a:r>
            <a:r>
              <a:rPr lang="zh-CN" altLang="en-US" sz="2400" b="1" dirty="0">
                <a:latin typeface="楷体_GB2312" pitchFamily="49" charset="-122"/>
                <a:ea typeface="楷体_GB2312" pitchFamily="49" charset="-122"/>
              </a:rPr>
              <a:t>亿澳元，占国内生产总值</a:t>
            </a:r>
            <a:r>
              <a:rPr lang="en-US" altLang="zh-CN" sz="2400" b="1" dirty="0">
                <a:latin typeface="楷体_GB2312" pitchFamily="49" charset="-122"/>
                <a:ea typeface="楷体_GB2312" pitchFamily="49" charset="-122"/>
              </a:rPr>
              <a:t>65.8%</a:t>
            </a:r>
            <a:r>
              <a:rPr lang="zh-CN" altLang="en-US" sz="2400" b="1" dirty="0">
                <a:latin typeface="楷体_GB2312" pitchFamily="49" charset="-122"/>
                <a:ea typeface="楷体_GB2312" pitchFamily="49" charset="-122"/>
              </a:rPr>
              <a:t>。房地产、商业和金融业的增长最为突出。近年来，海外游客来澳人数总体呈上升趋势，但仍以国内游客为主。</a:t>
            </a:r>
          </a:p>
          <a:p>
            <a:pPr>
              <a:lnSpc>
                <a:spcPct val="125000"/>
              </a:lnSpc>
            </a:pP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2009/2010</a:t>
            </a:r>
            <a:r>
              <a:rPr lang="zh-CN" altLang="en-US" sz="2400" b="1" dirty="0">
                <a:latin typeface="楷体_GB2312" pitchFamily="49" charset="-122"/>
                <a:ea typeface="楷体_GB2312" pitchFamily="49" charset="-122"/>
              </a:rPr>
              <a:t>年度，国内游客消费支出</a:t>
            </a:r>
            <a:r>
              <a:rPr lang="en-US" altLang="zh-CN" sz="2400" b="1" dirty="0">
                <a:latin typeface="楷体_GB2312" pitchFamily="49" charset="-122"/>
                <a:ea typeface="楷体_GB2312" pitchFamily="49" charset="-122"/>
              </a:rPr>
              <a:t>707</a:t>
            </a:r>
            <a:r>
              <a:rPr lang="zh-CN" altLang="en-US" sz="2400" b="1" dirty="0">
                <a:latin typeface="楷体_GB2312" pitchFamily="49" charset="-122"/>
                <a:ea typeface="楷体_GB2312" pitchFamily="49" charset="-122"/>
              </a:rPr>
              <a:t>亿澳元，海外游客消费支出</a:t>
            </a:r>
            <a:r>
              <a:rPr lang="en-US" altLang="zh-CN" sz="2400" b="1" dirty="0">
                <a:latin typeface="楷体_GB2312" pitchFamily="49" charset="-122"/>
                <a:ea typeface="楷体_GB2312" pitchFamily="49" charset="-122"/>
              </a:rPr>
              <a:t>228</a:t>
            </a:r>
            <a:r>
              <a:rPr lang="zh-CN" altLang="en-US" sz="2400" b="1" dirty="0">
                <a:latin typeface="楷体_GB2312" pitchFamily="49" charset="-122"/>
                <a:ea typeface="楷体_GB2312" pitchFamily="49" charset="-122"/>
              </a:rPr>
              <a:t>亿澳元。新西兰是澳大利亚最大的海外游客来源国，其次是英国、美国和中国。澳旅游资源丰富，澳大利亚的各大城市都是旅景点。</a:t>
            </a:r>
          </a:p>
        </p:txBody>
      </p:sp>
      <p:sp>
        <p:nvSpPr>
          <p:cNvPr id="277509" name="文本框 277508"/>
          <p:cNvSpPr txBox="1"/>
          <p:nvPr/>
        </p:nvSpPr>
        <p:spPr>
          <a:xfrm>
            <a:off x="1772285" y="352108"/>
            <a:ext cx="2879725" cy="521970"/>
          </a:xfrm>
          <a:prstGeom prst="rect">
            <a:avLst/>
          </a:prstGeom>
          <a:noFill/>
          <a:ln w="12700">
            <a:noFill/>
          </a:ln>
        </p:spPr>
        <p:txBody>
          <a:bodyPr>
            <a:spAutoFit/>
          </a:bodyPr>
          <a:lstStyle/>
          <a:p>
            <a:r>
              <a:rPr lang="zh-CN" altLang="en-US" sz="2800" b="1" dirty="0">
                <a:solidFill>
                  <a:srgbClr val="3333FF"/>
                </a:solidFill>
                <a:latin typeface="微软雅黑" panose="020B0503020204020204" charset="-122"/>
                <a:ea typeface="微软雅黑" panose="020B0503020204020204" charset="-122"/>
              </a:rPr>
              <a:t>（三）服务业</a:t>
            </a:r>
          </a:p>
        </p:txBody>
      </p:sp>
      <p:sp>
        <p:nvSpPr>
          <p:cNvPr id="277510" name="矩形 277509"/>
          <p:cNvSpPr/>
          <p:nvPr/>
        </p:nvSpPr>
        <p:spPr>
          <a:xfrm>
            <a:off x="5862955" y="1306830"/>
            <a:ext cx="933450" cy="457200"/>
          </a:xfrm>
          <a:prstGeom prst="rect">
            <a:avLst/>
          </a:prstGeom>
        </p:spPr>
        <p:txBody>
          <a:bodyPr wrap="none" fromWordArt="1">
            <a:prstTxWarp prst="textPlain">
              <a:avLst>
                <a:gd name="adj" fmla="val 50000"/>
              </a:avLst>
            </a:prstTxWarp>
            <a:normAutofit fontScale="75000" lnSpcReduction="10000"/>
          </a:bodyPr>
          <a:lstStyle/>
          <a:p>
            <a:pPr algn="ctr"/>
            <a:r>
              <a:rPr lang="zh-CN" altLang="en-US" sz="3600" b="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阅读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7508"/>
                                        </p:tgtEl>
                                        <p:attrNameLst>
                                          <p:attrName>style.visibility</p:attrName>
                                        </p:attrNameLst>
                                      </p:cBhvr>
                                      <p:to>
                                        <p:strVal val="visible"/>
                                      </p:to>
                                    </p:set>
                                    <p:animEffect transition="in" filter="blinds(horizontal)">
                                      <p:cBhvr>
                                        <p:cTn id="7" dur="500"/>
                                        <p:tgtEl>
                                          <p:spTgt spid="277508"/>
                                        </p:tgtEl>
                                      </p:cBhvr>
                                    </p:animEffect>
                                  </p:childTnLst>
                                </p:cTn>
                              </p:par>
                              <p:par>
                                <p:cTn id="8" presetID="3" presetClass="entr" presetSubtype="10" fill="hold" nodeType="withEffect">
                                  <p:stCondLst>
                                    <p:cond delay="0"/>
                                  </p:stCondLst>
                                  <p:childTnLst>
                                    <p:set>
                                      <p:cBhvr>
                                        <p:cTn id="9" dur="1" fill="hold">
                                          <p:stCondLst>
                                            <p:cond delay="0"/>
                                          </p:stCondLst>
                                        </p:cTn>
                                        <p:tgtEl>
                                          <p:spTgt spid="277510"/>
                                        </p:tgtEl>
                                        <p:attrNameLst>
                                          <p:attrName>style.visibility</p:attrName>
                                        </p:attrNameLst>
                                      </p:cBhvr>
                                      <p:to>
                                        <p:strVal val="visible"/>
                                      </p:to>
                                    </p:set>
                                    <p:animEffect transition="in" filter="blinds(horizontal)">
                                      <p:cBhvr>
                                        <p:cTn id="10" dur="500"/>
                                        <p:tgtEl>
                                          <p:spTgt spid="277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8"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68" name="图片 262167" descr="澳大利亚人口和城分布"/>
          <p:cNvPicPr>
            <a:picLocks noChangeAspect="1"/>
          </p:cNvPicPr>
          <p:nvPr/>
        </p:nvPicPr>
        <p:blipFill>
          <a:blip r:embed="rId2"/>
          <a:stretch>
            <a:fillRect/>
          </a:stretch>
        </p:blipFill>
        <p:spPr>
          <a:xfrm>
            <a:off x="1990725" y="1628775"/>
            <a:ext cx="5002213" cy="4992688"/>
          </a:xfrm>
          <a:prstGeom prst="rect">
            <a:avLst/>
          </a:prstGeom>
          <a:noFill/>
          <a:ln w="9525">
            <a:noFill/>
          </a:ln>
        </p:spPr>
      </p:pic>
      <p:grpSp>
        <p:nvGrpSpPr>
          <p:cNvPr id="262169" name="组合 262168"/>
          <p:cNvGrpSpPr/>
          <p:nvPr/>
        </p:nvGrpSpPr>
        <p:grpSpPr>
          <a:xfrm>
            <a:off x="6253163" y="4941888"/>
            <a:ext cx="3919537" cy="469900"/>
            <a:chOff x="2889" y="3113"/>
            <a:chExt cx="2469" cy="296"/>
          </a:xfrm>
        </p:grpSpPr>
        <p:sp>
          <p:nvSpPr>
            <p:cNvPr id="262152" name="直接连接符 262151"/>
            <p:cNvSpPr/>
            <p:nvPr/>
          </p:nvSpPr>
          <p:spPr>
            <a:xfrm>
              <a:off x="2889" y="3409"/>
              <a:ext cx="2350" cy="0"/>
            </a:xfrm>
            <a:prstGeom prst="line">
              <a:avLst/>
            </a:prstGeom>
            <a:ln w="38100" cap="sq" cmpd="sng">
              <a:solidFill>
                <a:srgbClr val="FF0000"/>
              </a:solidFill>
              <a:prstDash val="solid"/>
              <a:headEnd type="none" w="med" len="med"/>
              <a:tailEnd type="none" w="med" len="med"/>
            </a:ln>
          </p:spPr>
        </p:sp>
        <p:sp>
          <p:nvSpPr>
            <p:cNvPr id="262153" name="文本框 262152"/>
            <p:cNvSpPr txBox="1"/>
            <p:nvPr/>
          </p:nvSpPr>
          <p:spPr>
            <a:xfrm>
              <a:off x="3424" y="3113"/>
              <a:ext cx="1934" cy="232"/>
            </a:xfrm>
            <a:prstGeom prst="rect">
              <a:avLst/>
            </a:prstGeom>
            <a:noFill/>
            <a:ln w="12700">
              <a:noFill/>
            </a:ln>
          </p:spPr>
          <p:txBody>
            <a:bodyPr>
              <a:spAutoFit/>
            </a:bodyPr>
            <a:lstStyle/>
            <a:p>
              <a:r>
                <a:rPr lang="zh-CN" altLang="en-US" dirty="0">
                  <a:solidFill>
                    <a:srgbClr val="3333FF"/>
                  </a:solidFill>
                  <a:latin typeface="黑体" panose="02010609060101010101" pitchFamily="2" charset="-122"/>
                  <a:ea typeface="黑体" panose="02010609060101010101" pitchFamily="2" charset="-122"/>
                </a:rPr>
                <a:t>首都，全国政治中心</a:t>
              </a:r>
            </a:p>
          </p:txBody>
        </p:sp>
      </p:grpSp>
      <p:grpSp>
        <p:nvGrpSpPr>
          <p:cNvPr id="262171" name="组合 262170"/>
          <p:cNvGrpSpPr/>
          <p:nvPr/>
        </p:nvGrpSpPr>
        <p:grpSpPr>
          <a:xfrm>
            <a:off x="6454775" y="4292600"/>
            <a:ext cx="3671888" cy="898525"/>
            <a:chOff x="3016" y="2704"/>
            <a:chExt cx="2313" cy="566"/>
          </a:xfrm>
        </p:grpSpPr>
        <p:sp>
          <p:nvSpPr>
            <p:cNvPr id="262158" name="直接连接符 262157"/>
            <p:cNvSpPr/>
            <p:nvPr/>
          </p:nvSpPr>
          <p:spPr>
            <a:xfrm>
              <a:off x="3016" y="3270"/>
              <a:ext cx="328" cy="0"/>
            </a:xfrm>
            <a:prstGeom prst="line">
              <a:avLst/>
            </a:prstGeom>
            <a:ln w="38100" cap="sq" cmpd="sng">
              <a:solidFill>
                <a:srgbClr val="FF0000"/>
              </a:solidFill>
              <a:prstDash val="solid"/>
              <a:headEnd type="none" w="med" len="med"/>
              <a:tailEnd type="none" w="med" len="med"/>
            </a:ln>
          </p:spPr>
        </p:sp>
        <p:sp>
          <p:nvSpPr>
            <p:cNvPr id="262159" name="直接连接符 262158"/>
            <p:cNvSpPr/>
            <p:nvPr/>
          </p:nvSpPr>
          <p:spPr>
            <a:xfrm flipV="1">
              <a:off x="3344" y="2970"/>
              <a:ext cx="168" cy="300"/>
            </a:xfrm>
            <a:prstGeom prst="line">
              <a:avLst/>
            </a:prstGeom>
            <a:ln w="38100" cap="sq" cmpd="sng">
              <a:solidFill>
                <a:srgbClr val="FF0000"/>
              </a:solidFill>
              <a:prstDash val="solid"/>
              <a:headEnd type="none" w="med" len="med"/>
              <a:tailEnd type="none" w="med" len="med"/>
            </a:ln>
          </p:spPr>
        </p:sp>
        <p:grpSp>
          <p:nvGrpSpPr>
            <p:cNvPr id="262170" name="组合 262169"/>
            <p:cNvGrpSpPr/>
            <p:nvPr/>
          </p:nvGrpSpPr>
          <p:grpSpPr>
            <a:xfrm>
              <a:off x="3512" y="2704"/>
              <a:ext cx="1817" cy="274"/>
              <a:chOff x="3512" y="2704"/>
              <a:chExt cx="1817" cy="274"/>
            </a:xfrm>
          </p:grpSpPr>
          <p:sp>
            <p:nvSpPr>
              <p:cNvPr id="262160" name="直接连接符 262159"/>
              <p:cNvSpPr/>
              <p:nvPr/>
            </p:nvSpPr>
            <p:spPr>
              <a:xfrm>
                <a:off x="3512" y="2978"/>
                <a:ext cx="1727" cy="0"/>
              </a:xfrm>
              <a:prstGeom prst="line">
                <a:avLst/>
              </a:prstGeom>
              <a:ln w="38100" cap="sq" cmpd="sng">
                <a:solidFill>
                  <a:srgbClr val="FF0000"/>
                </a:solidFill>
                <a:prstDash val="solid"/>
                <a:headEnd type="none" w="med" len="med"/>
                <a:tailEnd type="none" w="med" len="med"/>
              </a:ln>
            </p:spPr>
          </p:sp>
          <p:sp>
            <p:nvSpPr>
              <p:cNvPr id="262161" name="文本框 262160"/>
              <p:cNvSpPr txBox="1"/>
              <p:nvPr/>
            </p:nvSpPr>
            <p:spPr>
              <a:xfrm>
                <a:off x="3806" y="2704"/>
                <a:ext cx="1523" cy="232"/>
              </a:xfrm>
              <a:prstGeom prst="rect">
                <a:avLst/>
              </a:prstGeom>
              <a:noFill/>
              <a:ln w="12700">
                <a:noFill/>
              </a:ln>
            </p:spPr>
            <p:txBody>
              <a:bodyPr>
                <a:spAutoFit/>
              </a:bodyPr>
              <a:lstStyle/>
              <a:p>
                <a:r>
                  <a:rPr lang="zh-CN" altLang="en-US" dirty="0">
                    <a:solidFill>
                      <a:srgbClr val="3333FF"/>
                    </a:solidFill>
                    <a:latin typeface="黑体" panose="02010609060101010101" pitchFamily="2" charset="-122"/>
                    <a:ea typeface="黑体" panose="02010609060101010101" pitchFamily="2" charset="-122"/>
                  </a:rPr>
                  <a:t>最大城市和港口</a:t>
                </a:r>
              </a:p>
            </p:txBody>
          </p:sp>
        </p:grpSp>
      </p:grpSp>
      <p:grpSp>
        <p:nvGrpSpPr>
          <p:cNvPr id="262172" name="组合 262171"/>
          <p:cNvGrpSpPr/>
          <p:nvPr/>
        </p:nvGrpSpPr>
        <p:grpSpPr>
          <a:xfrm>
            <a:off x="5705475" y="5734050"/>
            <a:ext cx="4494213" cy="819150"/>
            <a:chOff x="2544" y="3612"/>
            <a:chExt cx="2831" cy="516"/>
          </a:xfrm>
        </p:grpSpPr>
        <p:sp>
          <p:nvSpPr>
            <p:cNvPr id="262163" name="直接连接符 262162"/>
            <p:cNvSpPr/>
            <p:nvPr/>
          </p:nvSpPr>
          <p:spPr>
            <a:xfrm>
              <a:off x="2544" y="3614"/>
              <a:ext cx="1043" cy="0"/>
            </a:xfrm>
            <a:prstGeom prst="line">
              <a:avLst/>
            </a:prstGeom>
            <a:ln w="38100" cap="sq" cmpd="sng">
              <a:solidFill>
                <a:srgbClr val="FF0000"/>
              </a:solidFill>
              <a:prstDash val="solid"/>
              <a:headEnd type="none" w="med" len="med"/>
              <a:tailEnd type="none" w="med" len="med"/>
            </a:ln>
          </p:spPr>
        </p:sp>
        <p:sp>
          <p:nvSpPr>
            <p:cNvPr id="262164" name="直接连接符 262163"/>
            <p:cNvSpPr/>
            <p:nvPr/>
          </p:nvSpPr>
          <p:spPr>
            <a:xfrm>
              <a:off x="3586" y="3615"/>
              <a:ext cx="110" cy="504"/>
            </a:xfrm>
            <a:prstGeom prst="line">
              <a:avLst/>
            </a:prstGeom>
            <a:ln w="38100" cap="sq" cmpd="sng">
              <a:solidFill>
                <a:srgbClr val="FF0000"/>
              </a:solidFill>
              <a:prstDash val="solid"/>
              <a:headEnd type="none" w="med" len="med"/>
              <a:tailEnd type="none" w="med" len="med"/>
            </a:ln>
          </p:spPr>
        </p:sp>
        <p:sp>
          <p:nvSpPr>
            <p:cNvPr id="262165" name="直接连接符 262164"/>
            <p:cNvSpPr/>
            <p:nvPr/>
          </p:nvSpPr>
          <p:spPr>
            <a:xfrm>
              <a:off x="3710" y="4128"/>
              <a:ext cx="1587" cy="0"/>
            </a:xfrm>
            <a:prstGeom prst="line">
              <a:avLst/>
            </a:prstGeom>
            <a:ln w="38100" cap="sq" cmpd="sng">
              <a:solidFill>
                <a:srgbClr val="FF0000"/>
              </a:solidFill>
              <a:prstDash val="solid"/>
              <a:headEnd type="none" w="med" len="med"/>
              <a:tailEnd type="none" w="med" len="med"/>
            </a:ln>
          </p:spPr>
        </p:sp>
        <p:sp>
          <p:nvSpPr>
            <p:cNvPr id="262166" name="文本框 262165"/>
            <p:cNvSpPr txBox="1"/>
            <p:nvPr/>
          </p:nvSpPr>
          <p:spPr>
            <a:xfrm>
              <a:off x="4014" y="3612"/>
              <a:ext cx="1361" cy="406"/>
            </a:xfrm>
            <a:prstGeom prst="rect">
              <a:avLst/>
            </a:prstGeom>
            <a:noFill/>
            <a:ln w="12700">
              <a:noFill/>
            </a:ln>
          </p:spPr>
          <p:txBody>
            <a:bodyPr>
              <a:spAutoFit/>
            </a:bodyPr>
            <a:lstStyle/>
            <a:p>
              <a:r>
                <a:rPr lang="zh-CN" altLang="en-US" dirty="0">
                  <a:solidFill>
                    <a:srgbClr val="3333FF"/>
                  </a:solidFill>
                  <a:latin typeface="黑体" panose="02010609060101010101" pitchFamily="2" charset="-122"/>
                  <a:ea typeface="黑体" panose="02010609060101010101" pitchFamily="2" charset="-122"/>
                </a:rPr>
                <a:t>第二大城市、</a:t>
              </a:r>
            </a:p>
            <a:p>
              <a:r>
                <a:rPr lang="zh-CN" altLang="en-US" dirty="0">
                  <a:solidFill>
                    <a:srgbClr val="3333FF"/>
                  </a:solidFill>
                  <a:latin typeface="黑体" panose="02010609060101010101" pitchFamily="2" charset="-122"/>
                  <a:ea typeface="黑体" panose="02010609060101010101" pitchFamily="2" charset="-122"/>
                </a:rPr>
                <a:t>文化体育中心</a:t>
              </a:r>
            </a:p>
          </p:txBody>
        </p:sp>
      </p:grpSp>
      <p:sp>
        <p:nvSpPr>
          <p:cNvPr id="262167" name="文本框 262166"/>
          <p:cNvSpPr txBox="1"/>
          <p:nvPr/>
        </p:nvSpPr>
        <p:spPr>
          <a:xfrm>
            <a:off x="197803" y="238760"/>
            <a:ext cx="3168650" cy="521970"/>
          </a:xfrm>
          <a:prstGeom prst="rect">
            <a:avLst/>
          </a:prstGeom>
          <a:noFill/>
          <a:ln w="12700">
            <a:noFill/>
          </a:ln>
        </p:spPr>
        <p:txBody>
          <a:bodyPr>
            <a:spAutoFit/>
          </a:bodyPr>
          <a:lstStyle/>
          <a:p>
            <a:r>
              <a:rPr lang="zh-CN" altLang="en-US" sz="2800" dirty="0">
                <a:solidFill>
                  <a:srgbClr val="3333FF"/>
                </a:solidFill>
                <a:latin typeface="微软雅黑" panose="020B0503020204020204" charset="-122"/>
                <a:ea typeface="微软雅黑" panose="020B0503020204020204" charset="-122"/>
              </a:rPr>
              <a:t>（四）主要城市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2168"/>
                                        </p:tgtEl>
                                        <p:attrNameLst>
                                          <p:attrName>style.visibility</p:attrName>
                                        </p:attrNameLst>
                                      </p:cBhvr>
                                      <p:to>
                                        <p:strVal val="visible"/>
                                      </p:to>
                                    </p:set>
                                    <p:animEffect transition="in" filter="blinds(horizontal)">
                                      <p:cBhvr>
                                        <p:cTn id="7" dur="500"/>
                                        <p:tgtEl>
                                          <p:spTgt spid="26216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62169"/>
                                        </p:tgtEl>
                                        <p:attrNameLst>
                                          <p:attrName>style.visibility</p:attrName>
                                        </p:attrNameLst>
                                      </p:cBhvr>
                                      <p:to>
                                        <p:strVal val="visible"/>
                                      </p:to>
                                    </p:set>
                                    <p:anim calcmode="lin" valueType="num">
                                      <p:cBhvr additive="base">
                                        <p:cTn id="12" dur="500" fill="hold"/>
                                        <p:tgtEl>
                                          <p:spTgt spid="262169"/>
                                        </p:tgtEl>
                                        <p:attrNameLst>
                                          <p:attrName>ppt_x</p:attrName>
                                        </p:attrNameLst>
                                      </p:cBhvr>
                                      <p:tavLst>
                                        <p:tav tm="0">
                                          <p:val>
                                            <p:strVal val="1+#ppt_w/2"/>
                                          </p:val>
                                        </p:tav>
                                        <p:tav tm="100000">
                                          <p:val>
                                            <p:strVal val="#ppt_x"/>
                                          </p:val>
                                        </p:tav>
                                      </p:tavLst>
                                    </p:anim>
                                    <p:anim calcmode="lin" valueType="num">
                                      <p:cBhvr additive="base">
                                        <p:cTn id="13" dur="500" fill="hold"/>
                                        <p:tgtEl>
                                          <p:spTgt spid="26216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62171"/>
                                        </p:tgtEl>
                                        <p:attrNameLst>
                                          <p:attrName>style.visibility</p:attrName>
                                        </p:attrNameLst>
                                      </p:cBhvr>
                                      <p:to>
                                        <p:strVal val="visible"/>
                                      </p:to>
                                    </p:set>
                                    <p:anim calcmode="lin" valueType="num">
                                      <p:cBhvr additive="base">
                                        <p:cTn id="18" dur="500" fill="hold"/>
                                        <p:tgtEl>
                                          <p:spTgt spid="262171"/>
                                        </p:tgtEl>
                                        <p:attrNameLst>
                                          <p:attrName>ppt_x</p:attrName>
                                        </p:attrNameLst>
                                      </p:cBhvr>
                                      <p:tavLst>
                                        <p:tav tm="0">
                                          <p:val>
                                            <p:strVal val="1+#ppt_w/2"/>
                                          </p:val>
                                        </p:tav>
                                        <p:tav tm="100000">
                                          <p:val>
                                            <p:strVal val="#ppt_x"/>
                                          </p:val>
                                        </p:tav>
                                      </p:tavLst>
                                    </p:anim>
                                    <p:anim calcmode="lin" valueType="num">
                                      <p:cBhvr additive="base">
                                        <p:cTn id="19" dur="500" fill="hold"/>
                                        <p:tgtEl>
                                          <p:spTgt spid="26217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62172"/>
                                        </p:tgtEl>
                                        <p:attrNameLst>
                                          <p:attrName>style.visibility</p:attrName>
                                        </p:attrNameLst>
                                      </p:cBhvr>
                                      <p:to>
                                        <p:strVal val="visible"/>
                                      </p:to>
                                    </p:set>
                                    <p:anim calcmode="lin" valueType="num">
                                      <p:cBhvr additive="base">
                                        <p:cTn id="24" dur="500" fill="hold"/>
                                        <p:tgtEl>
                                          <p:spTgt spid="262172"/>
                                        </p:tgtEl>
                                        <p:attrNameLst>
                                          <p:attrName>ppt_x</p:attrName>
                                        </p:attrNameLst>
                                      </p:cBhvr>
                                      <p:tavLst>
                                        <p:tav tm="0">
                                          <p:val>
                                            <p:strVal val="1+#ppt_w/2"/>
                                          </p:val>
                                        </p:tav>
                                        <p:tav tm="100000">
                                          <p:val>
                                            <p:strVal val="#ppt_x"/>
                                          </p:val>
                                        </p:tav>
                                      </p:tavLst>
                                    </p:anim>
                                    <p:anim calcmode="lin" valueType="num">
                                      <p:cBhvr additive="base">
                                        <p:cTn id="25" dur="500" fill="hold"/>
                                        <p:tgtEl>
                                          <p:spTgt spid="2621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6" name="图片 279555" descr="堪培拉国会大厦"/>
          <p:cNvPicPr>
            <a:picLocks noChangeAspect="1"/>
          </p:cNvPicPr>
          <p:nvPr/>
        </p:nvPicPr>
        <p:blipFill>
          <a:blip r:embed="rId2"/>
          <a:srcRect b="10092"/>
          <a:stretch>
            <a:fillRect/>
          </a:stretch>
        </p:blipFill>
        <p:spPr>
          <a:xfrm>
            <a:off x="113665" y="85725"/>
            <a:ext cx="4665345" cy="3159760"/>
          </a:xfrm>
          <a:prstGeom prst="rect">
            <a:avLst/>
          </a:prstGeom>
          <a:noFill/>
          <a:ln w="9525">
            <a:noFill/>
          </a:ln>
        </p:spPr>
      </p:pic>
      <p:sp>
        <p:nvSpPr>
          <p:cNvPr id="279557" name="文本框 279556"/>
          <p:cNvSpPr txBox="1"/>
          <p:nvPr/>
        </p:nvSpPr>
        <p:spPr>
          <a:xfrm>
            <a:off x="205105" y="168910"/>
            <a:ext cx="2736850" cy="398780"/>
          </a:xfrm>
          <a:prstGeom prst="rect">
            <a:avLst/>
          </a:prstGeom>
          <a:solidFill>
            <a:srgbClr val="FFFF99"/>
          </a:solidFill>
          <a:ln w="9525">
            <a:noFill/>
          </a:ln>
        </p:spPr>
        <p:txBody>
          <a:bodyPr>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堪培拉国会大厦</a:t>
            </a:r>
          </a:p>
        </p:txBody>
      </p:sp>
      <p:pic>
        <p:nvPicPr>
          <p:cNvPr id="278533" name="图片 278532" descr="悉尼歌剧"/>
          <p:cNvPicPr>
            <a:picLocks noChangeAspect="1"/>
          </p:cNvPicPr>
          <p:nvPr/>
        </p:nvPicPr>
        <p:blipFill>
          <a:blip r:embed="rId3"/>
          <a:srcRect t="7683" b="2408"/>
          <a:stretch>
            <a:fillRect/>
          </a:stretch>
        </p:blipFill>
        <p:spPr>
          <a:xfrm>
            <a:off x="6518910" y="306070"/>
            <a:ext cx="5537835" cy="3757295"/>
          </a:xfrm>
          <a:prstGeom prst="rect">
            <a:avLst/>
          </a:prstGeom>
          <a:noFill/>
          <a:ln w="9525">
            <a:noFill/>
          </a:ln>
        </p:spPr>
      </p:pic>
      <p:sp>
        <p:nvSpPr>
          <p:cNvPr id="278535" name="文本框 278534"/>
          <p:cNvSpPr txBox="1"/>
          <p:nvPr/>
        </p:nvSpPr>
        <p:spPr>
          <a:xfrm>
            <a:off x="6518910" y="376555"/>
            <a:ext cx="1873250" cy="398780"/>
          </a:xfrm>
          <a:prstGeom prst="rect">
            <a:avLst/>
          </a:prstGeom>
          <a:solidFill>
            <a:srgbClr val="FFFF99"/>
          </a:solidFill>
          <a:ln w="9525">
            <a:noFill/>
          </a:ln>
        </p:spPr>
        <p:txBody>
          <a:bodyPr>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悉尼歌剧院</a:t>
            </a:r>
          </a:p>
        </p:txBody>
      </p:sp>
      <p:sp>
        <p:nvSpPr>
          <p:cNvPr id="278534" name="文本框 278533"/>
          <p:cNvSpPr txBox="1"/>
          <p:nvPr/>
        </p:nvSpPr>
        <p:spPr>
          <a:xfrm>
            <a:off x="6615430" y="4552315"/>
            <a:ext cx="5024755" cy="1198880"/>
          </a:xfrm>
          <a:prstGeom prst="rect">
            <a:avLst/>
          </a:prstGeom>
          <a:solidFill>
            <a:srgbClr val="FFFF99"/>
          </a:solidFill>
          <a:ln w="9525">
            <a:noFill/>
          </a:ln>
        </p:spPr>
        <p:txBody>
          <a:bodyPr wrap="square">
            <a:spAutoFit/>
          </a:bodyPr>
          <a:lstStyle/>
          <a:p>
            <a:pPr>
              <a:spcBef>
                <a:spcPct val="50000"/>
              </a:spcBef>
            </a:pPr>
            <a:r>
              <a:rPr lang="en-US" altLang="zh-CN" dirty="0">
                <a:latin typeface="Arial" panose="020B0604020202020204" pitchFamily="34" charset="0"/>
              </a:rPr>
              <a:t>       </a:t>
            </a:r>
            <a:r>
              <a:rPr lang="zh-CN" altLang="en-US" dirty="0">
                <a:latin typeface="Arial" panose="020B0604020202020204" pitchFamily="34" charset="0"/>
              </a:rPr>
              <a:t>悉尼歌剧院落成于</a:t>
            </a:r>
            <a:r>
              <a:rPr lang="en-US" altLang="zh-CN" dirty="0">
                <a:latin typeface="Arial" panose="020B0604020202020204" pitchFamily="34" charset="0"/>
              </a:rPr>
              <a:t>1973</a:t>
            </a:r>
            <a:r>
              <a:rPr lang="zh-CN" altLang="en-US" dirty="0">
                <a:latin typeface="Arial" panose="020B0604020202020204" pitchFamily="34" charset="0"/>
              </a:rPr>
              <a:t>年，是</a:t>
            </a:r>
            <a:r>
              <a:rPr lang="en-US" altLang="zh-CN" dirty="0">
                <a:latin typeface="Arial" panose="020B0604020202020204" pitchFamily="34" charset="0"/>
              </a:rPr>
              <a:t>20</a:t>
            </a:r>
            <a:r>
              <a:rPr lang="zh-CN" altLang="en-US" dirty="0">
                <a:latin typeface="Arial" panose="020B0604020202020204" pitchFamily="34" charset="0"/>
              </a:rPr>
              <a:t>世纪的著名建筑。它不论是在建筑形式上，还是在结构设计上，都是建筑艺术创新的结晶，</a:t>
            </a:r>
            <a:r>
              <a:rPr lang="en-US" altLang="zh-CN" dirty="0">
                <a:latin typeface="Arial" panose="020B0604020202020204" pitchFamily="34" charset="0"/>
              </a:rPr>
              <a:t>2007</a:t>
            </a:r>
            <a:r>
              <a:rPr lang="zh-CN" altLang="en-US" dirty="0">
                <a:latin typeface="Arial" panose="020B0604020202020204" pitchFamily="34" charset="0"/>
              </a:rPr>
              <a:t>年被联合国教科文组织列入</a:t>
            </a:r>
            <a:r>
              <a:rPr lang="en-US" altLang="zh-CN" dirty="0">
                <a:latin typeface="Arial" panose="020B0604020202020204" pitchFamily="34" charset="0"/>
              </a:rPr>
              <a:t>《</a:t>
            </a:r>
            <a:r>
              <a:rPr lang="zh-CN" altLang="en-US" dirty="0">
                <a:latin typeface="Arial" panose="020B0604020202020204" pitchFamily="34" charset="0"/>
              </a:rPr>
              <a:t>世界遗产名录</a:t>
            </a:r>
            <a:r>
              <a:rPr lang="en-US" altLang="zh-CN" dirty="0">
                <a:latin typeface="Arial" panose="020B0604020202020204" pitchFamily="34" charset="0"/>
              </a:rPr>
              <a:t>》</a:t>
            </a:r>
            <a:r>
              <a:rPr lang="zh-CN" altLang="en-US" dirty="0">
                <a:latin typeface="Arial" panose="020B0604020202020204" pitchFamily="34" charset="0"/>
              </a:rPr>
              <a:t>。</a:t>
            </a:r>
          </a:p>
        </p:txBody>
      </p:sp>
      <p:pic>
        <p:nvPicPr>
          <p:cNvPr id="280580" name="图片 280579" descr="墨尔本"/>
          <p:cNvPicPr>
            <a:picLocks noChangeAspect="1"/>
          </p:cNvPicPr>
          <p:nvPr/>
        </p:nvPicPr>
        <p:blipFill>
          <a:blip r:embed="rId4"/>
          <a:srcRect b="10114"/>
          <a:stretch>
            <a:fillRect/>
          </a:stretch>
        </p:blipFill>
        <p:spPr>
          <a:xfrm>
            <a:off x="1087120" y="3347085"/>
            <a:ext cx="5069205" cy="3418205"/>
          </a:xfrm>
          <a:prstGeom prst="rect">
            <a:avLst/>
          </a:prstGeom>
          <a:noFill/>
          <a:ln w="9525">
            <a:noFill/>
          </a:ln>
        </p:spPr>
      </p:pic>
      <p:sp>
        <p:nvSpPr>
          <p:cNvPr id="280581" name="文本框 280580"/>
          <p:cNvSpPr txBox="1"/>
          <p:nvPr/>
        </p:nvSpPr>
        <p:spPr>
          <a:xfrm>
            <a:off x="4254500" y="3401060"/>
            <a:ext cx="1873250" cy="398780"/>
          </a:xfrm>
          <a:prstGeom prst="rect">
            <a:avLst/>
          </a:prstGeom>
          <a:solidFill>
            <a:srgbClr val="FFFF99"/>
          </a:solidFill>
          <a:ln w="9525">
            <a:noFill/>
          </a:ln>
        </p:spPr>
        <p:txBody>
          <a:bodyPr>
            <a:spAutoFit/>
          </a:bodyPr>
          <a:lstStyle/>
          <a:p>
            <a:pPr algn="ctr">
              <a:spcBef>
                <a:spcPct val="50000"/>
              </a:spcBef>
            </a:pPr>
            <a:r>
              <a:rPr lang="zh-CN" altLang="en-US" sz="2000" dirty="0">
                <a:solidFill>
                  <a:srgbClr val="3333FF"/>
                </a:solidFill>
                <a:latin typeface="Arial" panose="020B0604020202020204" pitchFamily="34" charset="0"/>
                <a:ea typeface="黑体" panose="02010609060101010101" pitchFamily="2" charset="-122"/>
              </a:rPr>
              <a:t>墨尔本夜景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8534"/>
                                        </p:tgtEl>
                                        <p:attrNameLst>
                                          <p:attrName>style.visibility</p:attrName>
                                        </p:attrNameLst>
                                      </p:cBhvr>
                                      <p:to>
                                        <p:strVal val="visible"/>
                                      </p:to>
                                    </p:set>
                                    <p:animEffect transition="in" filter="blinds(horizontal)">
                                      <p:cBhvr>
                                        <p:cTn id="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4"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文本框 264194"/>
          <p:cNvSpPr txBox="1"/>
          <p:nvPr/>
        </p:nvSpPr>
        <p:spPr>
          <a:xfrm>
            <a:off x="2190750" y="919163"/>
            <a:ext cx="7677150" cy="737235"/>
          </a:xfrm>
          <a:prstGeom prst="rect">
            <a:avLst/>
          </a:prstGeom>
          <a:noFill/>
          <a:ln w="12700">
            <a:noFill/>
          </a:ln>
        </p:spPr>
        <p:txBody>
          <a:bodyPr>
            <a:spAutoFit/>
          </a:bodyPr>
          <a:lstStyle/>
          <a:p>
            <a:pPr>
              <a:lnSpc>
                <a:spcPct val="150000"/>
              </a:lnSpc>
            </a:pPr>
            <a:r>
              <a:rPr lang="zh-CN" altLang="en-US" sz="2800" dirty="0">
                <a:latin typeface="黑体" panose="02010609060101010101" pitchFamily="2" charset="-122"/>
                <a:ea typeface="黑体" panose="02010609060101010101" pitchFamily="2" charset="-122"/>
              </a:rPr>
              <a:t>找一找</a:t>
            </a:r>
          </a:p>
        </p:txBody>
      </p:sp>
      <p:sp>
        <p:nvSpPr>
          <p:cNvPr id="61442" name="文本框 103453"/>
          <p:cNvSpPr txBox="1"/>
          <p:nvPr/>
        </p:nvSpPr>
        <p:spPr>
          <a:xfrm>
            <a:off x="346393" y="505778"/>
            <a:ext cx="551815" cy="5689600"/>
          </a:xfrm>
          <a:prstGeom prst="rect">
            <a:avLst/>
          </a:prstGeom>
          <a:noFill/>
          <a:ln w="9525">
            <a:noFill/>
          </a:ln>
        </p:spPr>
        <p:txBody>
          <a:bodyPr vert="eaVert" anchor="t">
            <a:spAutoFit/>
          </a:bodyPr>
          <a:lstStyle/>
          <a:p>
            <a:pPr>
              <a:spcBef>
                <a:spcPct val="50000"/>
              </a:spcBef>
            </a:pPr>
            <a:r>
              <a:rPr lang="zh-CN" altLang="en-US" sz="2400" b="1" dirty="0">
                <a:effectLst>
                  <a:outerShdw blurRad="38100" dist="38100" dir="2700000" algn="tl">
                    <a:srgbClr val="000000">
                      <a:alpha val="43137"/>
                    </a:srgbClr>
                  </a:outerShdw>
                </a:effectLst>
                <a:latin typeface="Arial" panose="020B0604020202020204" pitchFamily="34" charset="0"/>
                <a:ea typeface="宋体" panose="02010600030101010101" pitchFamily="2" charset="-122"/>
              </a:rPr>
              <a:t>将图中地理事物的名称拖至其相应的位置。</a:t>
            </a:r>
          </a:p>
        </p:txBody>
      </p:sp>
    </p:spTree>
    <p:controls>
      <mc:AlternateContent xmlns:mc="http://schemas.openxmlformats.org/markup-compatibility/2006">
        <mc:Choice xmlns:v="urn:schemas-microsoft-com:vml" Requires="v">
          <p:control spid="4102" r:id="rId2" imgW="10057130" imgH="6635115"/>
        </mc:Choice>
        <mc:Fallback>
          <p:control r:id="rId2" imgW="10057130" imgH="6635115">
            <p:pic>
              <p:nvPicPr>
                <p:cNvPr id="2" name="Host Control  1026"/>
                <p:cNvPicPr/>
                <p:nvPr/>
              </p:nvPicPr>
              <p:blipFill>
                <a:blip r:embed="rId4"/>
                <a:stretch>
                  <a:fillRect/>
                </a:stretch>
              </p:blipFill>
              <p:spPr>
                <a:xfrm>
                  <a:off x="1123315" y="159385"/>
                  <a:ext cx="10057130" cy="6635115"/>
                </a:xfrm>
                <a:prstGeom prst="rect">
                  <a:avLst/>
                </a:prstGeom>
                <a:noFill/>
                <a:ln w="9525">
                  <a:noFill/>
                </a:ln>
              </p:spPr>
            </p:pic>
          </p:control>
        </mc:Fallback>
      </mc:AlternateContent>
    </p:controls>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文本框 265218"/>
          <p:cNvSpPr txBox="1"/>
          <p:nvPr/>
        </p:nvSpPr>
        <p:spPr>
          <a:xfrm>
            <a:off x="447675" y="914400"/>
            <a:ext cx="10897870" cy="5477510"/>
          </a:xfrm>
          <a:prstGeom prst="rect">
            <a:avLst/>
          </a:prstGeom>
          <a:noFill/>
          <a:ln w="12700">
            <a:noFill/>
          </a:ln>
        </p:spPr>
        <p:txBody>
          <a:bodyPr wrap="square">
            <a:spAutoFit/>
          </a:bodyPr>
          <a:lstStyle/>
          <a:p>
            <a:pPr>
              <a:lnSpc>
                <a:spcPct val="125000"/>
              </a:lnSpc>
            </a:pPr>
            <a:r>
              <a:rPr lang="en-US" altLang="zh-CN" sz="2800" b="1" dirty="0">
                <a:solidFill>
                  <a:srgbClr val="CC0000"/>
                </a:solidFill>
                <a:latin typeface="Times New Roman" panose="02020603050405020304" pitchFamily="18" charset="0"/>
              </a:rPr>
              <a:t>1</a:t>
            </a:r>
            <a:r>
              <a:rPr lang="zh-CN" altLang="en-US" sz="2800" b="1" dirty="0">
                <a:solidFill>
                  <a:srgbClr val="CC0000"/>
                </a:solidFill>
                <a:latin typeface="Times New Roman" panose="02020603050405020304" pitchFamily="18" charset="0"/>
              </a:rPr>
              <a:t>．下列动物中，属于澳大利亚独有的是</a:t>
            </a:r>
            <a:r>
              <a:rPr lang="zh-CN" altLang="en-US" sz="2800" b="1" dirty="0">
                <a:solidFill>
                  <a:srgbClr val="CC0000"/>
                </a:solidFill>
                <a:latin typeface="Arial" panose="020B0604020202020204" pitchFamily="34" charset="0"/>
              </a:rPr>
              <a:t>（      ）</a:t>
            </a:r>
            <a:endParaRPr lang="zh-CN" altLang="en-US" sz="2800" b="1" dirty="0">
              <a:solidFill>
                <a:srgbClr val="CC0000"/>
              </a:solidFill>
              <a:latin typeface="Times New Roman" panose="02020603050405020304" pitchFamily="18" charset="0"/>
            </a:endParaRPr>
          </a:p>
          <a:p>
            <a:pPr>
              <a:lnSpc>
                <a:spcPct val="125000"/>
              </a:lnSpc>
            </a:pPr>
            <a:r>
              <a:rPr lang="en-US" altLang="zh-CN" sz="2800" b="1" dirty="0">
                <a:latin typeface="Times New Roman" panose="02020603050405020304" pitchFamily="18" charset="0"/>
              </a:rPr>
              <a:t>①</a:t>
            </a:r>
            <a:r>
              <a:rPr lang="zh-CN" altLang="en-US" sz="2800" b="1" dirty="0">
                <a:latin typeface="Times New Roman" panose="02020603050405020304" pitchFamily="18" charset="0"/>
              </a:rPr>
              <a:t>大食蚁兽    </a:t>
            </a:r>
            <a:r>
              <a:rPr lang="en-US" altLang="zh-CN" sz="2800" b="1" dirty="0">
                <a:latin typeface="Times New Roman" panose="02020603050405020304" pitchFamily="18" charset="0"/>
              </a:rPr>
              <a:t>②</a:t>
            </a:r>
            <a:r>
              <a:rPr lang="zh-CN" altLang="en-US" sz="2800" b="1" dirty="0">
                <a:latin typeface="Times New Roman" panose="02020603050405020304" pitchFamily="18" charset="0"/>
              </a:rPr>
              <a:t>鸭嘴兽    </a:t>
            </a:r>
            <a:r>
              <a:rPr lang="en-US" altLang="zh-CN" sz="2800" b="1" dirty="0">
                <a:latin typeface="Times New Roman" panose="02020603050405020304" pitchFamily="18" charset="0"/>
              </a:rPr>
              <a:t>③</a:t>
            </a:r>
            <a:r>
              <a:rPr lang="zh-CN" altLang="en-US" sz="2800" b="1" dirty="0">
                <a:latin typeface="Times New Roman" panose="02020603050405020304" pitchFamily="18" charset="0"/>
              </a:rPr>
              <a:t>美洲虎    </a:t>
            </a:r>
            <a:r>
              <a:rPr lang="en-US" altLang="zh-CN" sz="2800" b="1" dirty="0">
                <a:latin typeface="Times New Roman" panose="02020603050405020304" pitchFamily="18" charset="0"/>
              </a:rPr>
              <a:t>④</a:t>
            </a:r>
            <a:r>
              <a:rPr lang="zh-CN" altLang="en-US" sz="2800" b="1" dirty="0">
                <a:latin typeface="Times New Roman" panose="02020603050405020304" pitchFamily="18" charset="0"/>
              </a:rPr>
              <a:t>袋鼠</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①②        B</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②③      C</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②④     D</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③④</a:t>
            </a:r>
          </a:p>
          <a:p>
            <a:pPr>
              <a:lnSpc>
                <a:spcPct val="125000"/>
              </a:lnSpc>
            </a:pPr>
            <a:r>
              <a:rPr lang="en-US" altLang="zh-CN" sz="2800" b="1" dirty="0">
                <a:solidFill>
                  <a:srgbClr val="CC0000"/>
                </a:solidFill>
                <a:latin typeface="Times New Roman" panose="02020603050405020304" pitchFamily="18" charset="0"/>
              </a:rPr>
              <a:t>2</a:t>
            </a:r>
            <a:r>
              <a:rPr lang="zh-CN" altLang="en-US" sz="2800" b="1" dirty="0">
                <a:solidFill>
                  <a:srgbClr val="CC0000"/>
                </a:solidFill>
                <a:latin typeface="Times New Roman" panose="02020603050405020304" pitchFamily="18" charset="0"/>
              </a:rPr>
              <a:t>．澳大利亚主要出口的农牧产品是（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．羊毛和小麦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．牛肉和小麦</a:t>
            </a:r>
          </a:p>
          <a:p>
            <a:pPr>
              <a:lnSpc>
                <a:spcPct val="125000"/>
              </a:lnSpc>
            </a:pPr>
            <a:r>
              <a:rPr lang="en-US" altLang="zh-CN" sz="2800" b="1" dirty="0">
                <a:latin typeface="Times New Roman" panose="02020603050405020304" pitchFamily="18" charset="0"/>
              </a:rPr>
              <a:t>C</a:t>
            </a:r>
            <a:r>
              <a:rPr lang="zh-CN" altLang="en-US" sz="2800" b="1" dirty="0">
                <a:latin typeface="Times New Roman" panose="02020603050405020304" pitchFamily="18" charset="0"/>
              </a:rPr>
              <a:t>．羊毛和棉花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．奶制品、牛肉和小麦</a:t>
            </a:r>
          </a:p>
          <a:p>
            <a:pPr>
              <a:lnSpc>
                <a:spcPct val="125000"/>
              </a:lnSpc>
            </a:pPr>
            <a:r>
              <a:rPr lang="en-US" altLang="zh-CN" sz="2800" b="1" dirty="0">
                <a:solidFill>
                  <a:srgbClr val="CC0000"/>
                </a:solidFill>
                <a:latin typeface="Times New Roman" panose="02020603050405020304" pitchFamily="18" charset="0"/>
              </a:rPr>
              <a:t>3</a:t>
            </a:r>
            <a:r>
              <a:rPr lang="zh-CN" altLang="en-US" sz="2800" b="1" dirty="0">
                <a:solidFill>
                  <a:srgbClr val="CC0000"/>
                </a:solidFill>
                <a:latin typeface="Times New Roman" panose="02020603050405020304" pitchFamily="18" charset="0"/>
              </a:rPr>
              <a:t>．下列穿过澳大利亚的特殊的纬线是（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．北回归线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．南回归线    </a:t>
            </a:r>
            <a:r>
              <a:rPr lang="en-US" altLang="zh-CN" sz="2800" b="1" dirty="0">
                <a:latin typeface="Times New Roman" panose="02020603050405020304" pitchFamily="18" charset="0"/>
              </a:rPr>
              <a:t>C</a:t>
            </a:r>
            <a:r>
              <a:rPr lang="zh-CN" altLang="en-US" sz="2800" b="1" dirty="0">
                <a:latin typeface="Times New Roman" panose="02020603050405020304" pitchFamily="18" charset="0"/>
              </a:rPr>
              <a:t>．赤道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．南极圈</a:t>
            </a:r>
          </a:p>
          <a:p>
            <a:pPr>
              <a:lnSpc>
                <a:spcPct val="125000"/>
              </a:lnSpc>
            </a:pPr>
            <a:r>
              <a:rPr lang="en-US" altLang="zh-CN" sz="2800" b="1" dirty="0">
                <a:solidFill>
                  <a:srgbClr val="CC0000"/>
                </a:solidFill>
                <a:latin typeface="Times New Roman" panose="02020603050405020304" pitchFamily="18" charset="0"/>
              </a:rPr>
              <a:t>4</a:t>
            </a:r>
            <a:r>
              <a:rPr lang="zh-CN" altLang="en-US" sz="2800" b="1" dirty="0">
                <a:solidFill>
                  <a:srgbClr val="CC0000"/>
                </a:solidFill>
                <a:latin typeface="Times New Roman" panose="02020603050405020304" pitchFamily="18" charset="0"/>
              </a:rPr>
              <a:t>．澳大利亚出口的矿产主要是（      ）</a:t>
            </a:r>
            <a:r>
              <a:rPr lang="zh-CN" altLang="en-US" sz="2800" b="1">
                <a:solidFill>
                  <a:srgbClr val="CC0000"/>
                </a:solidFill>
                <a:latin typeface="Times New Roman" panose="02020603050405020304" pitchFamily="18" charset="0"/>
              </a:rPr>
              <a:t> </a:t>
            </a:r>
          </a:p>
          <a:p>
            <a:pPr>
              <a:lnSpc>
                <a:spcPct val="125000"/>
              </a:lnSpc>
            </a:pPr>
            <a:r>
              <a:rPr lang="en-US" altLang="zh-CN" sz="2800" b="1" dirty="0">
                <a:latin typeface="Times New Roman" panose="02020603050405020304" pitchFamily="18" charset="0"/>
              </a:rPr>
              <a:t>A</a:t>
            </a:r>
            <a:r>
              <a:rPr lang="zh-CN" altLang="en-US" sz="2800" b="1" dirty="0">
                <a:latin typeface="Times New Roman" panose="02020603050405020304" pitchFamily="18" charset="0"/>
              </a:rPr>
              <a:t>．石油   </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．煤和铁矿石    </a:t>
            </a:r>
            <a:r>
              <a:rPr lang="en-US" altLang="zh-CN" sz="2800" b="1" dirty="0">
                <a:latin typeface="Times New Roman" panose="02020603050405020304" pitchFamily="18" charset="0"/>
              </a:rPr>
              <a:t>C</a:t>
            </a:r>
            <a:r>
              <a:rPr lang="zh-CN" altLang="en-US" sz="2800" b="1" dirty="0">
                <a:latin typeface="Times New Roman" panose="02020603050405020304" pitchFamily="18" charset="0"/>
              </a:rPr>
              <a:t>．铅锌    </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．黄金和金刚石</a:t>
            </a:r>
          </a:p>
        </p:txBody>
      </p:sp>
      <p:sp>
        <p:nvSpPr>
          <p:cNvPr id="265220" name="文本框 265219"/>
          <p:cNvSpPr txBox="1"/>
          <p:nvPr/>
        </p:nvSpPr>
        <p:spPr>
          <a:xfrm>
            <a:off x="5524818" y="5265103"/>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B</a:t>
            </a:r>
          </a:p>
        </p:txBody>
      </p:sp>
      <p:sp>
        <p:nvSpPr>
          <p:cNvPr id="265221" name="文本框 265220"/>
          <p:cNvSpPr txBox="1"/>
          <p:nvPr/>
        </p:nvSpPr>
        <p:spPr>
          <a:xfrm>
            <a:off x="6339523" y="2647633"/>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A</a:t>
            </a:r>
          </a:p>
        </p:txBody>
      </p:sp>
      <p:sp>
        <p:nvSpPr>
          <p:cNvPr id="265222" name="文本框 265221"/>
          <p:cNvSpPr txBox="1"/>
          <p:nvPr/>
        </p:nvSpPr>
        <p:spPr>
          <a:xfrm>
            <a:off x="6672580" y="4261803"/>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B </a:t>
            </a:r>
          </a:p>
        </p:txBody>
      </p:sp>
      <p:sp>
        <p:nvSpPr>
          <p:cNvPr id="265223" name="文本框 265222"/>
          <p:cNvSpPr txBox="1"/>
          <p:nvPr/>
        </p:nvSpPr>
        <p:spPr>
          <a:xfrm>
            <a:off x="7082790" y="1020763"/>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C</a:t>
            </a:r>
          </a:p>
        </p:txBody>
      </p:sp>
      <p:sp>
        <p:nvSpPr>
          <p:cNvPr id="265225" name="矩形 265224"/>
          <p:cNvSpPr/>
          <p:nvPr/>
        </p:nvSpPr>
        <p:spPr>
          <a:xfrm>
            <a:off x="323850" y="149860"/>
            <a:ext cx="2029460" cy="640080"/>
          </a:xfrm>
          <a:prstGeom prst="rect">
            <a:avLst/>
          </a:prstGeom>
        </p:spPr>
        <p:txBody>
          <a:bodyPr wrap="none" fromWordArt="1">
            <a:prstTxWarp prst="textFadeUp">
              <a:avLst>
                <a:gd name="adj" fmla="val 9991"/>
              </a:avLst>
            </a:prstTxWarp>
            <a:normAutofit/>
          </a:bodyPr>
          <a:lstStyle/>
          <a:p>
            <a:pPr algn="ctr"/>
            <a:r>
              <a:rPr lang="zh-CN" altLang="en-US" sz="3600" b="1">
                <a:ln w="12700" cap="flat" cmpd="sng">
                  <a:solidFill>
                    <a:srgbClr val="B2B2B2"/>
                  </a:solidFill>
                  <a:prstDash val="solid"/>
                  <a:headEnd type="none" w="med" len="med"/>
                  <a:tailEnd type="none" w="med" len="med"/>
                </a:ln>
                <a:solidFill>
                  <a:srgbClr val="3333FF"/>
                </a:solidFill>
                <a:effectLst>
                  <a:outerShdw dist="35921" dir="2699999" sy="50000" rotWithShape="0">
                    <a:srgbClr val="875B0D">
                      <a:alpha val="70000"/>
                    </a:srgbClr>
                  </a:outerShdw>
                </a:effectLst>
                <a:latin typeface="宋体" panose="02010600030101010101" pitchFamily="2" charset="-122"/>
                <a:ea typeface="宋体" panose="02010600030101010101" pitchFamily="2" charset="-122"/>
              </a:rPr>
              <a:t>课堂练习</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5223"/>
                                        </p:tgtEl>
                                        <p:attrNameLst>
                                          <p:attrName>style.visibility</p:attrName>
                                        </p:attrNameLst>
                                      </p:cBhvr>
                                      <p:to>
                                        <p:strVal val="visible"/>
                                      </p:to>
                                    </p:set>
                                    <p:anim calcmode="lin" valueType="num">
                                      <p:cBhvr additive="base">
                                        <p:cTn id="7" dur="500" fill="hold"/>
                                        <p:tgtEl>
                                          <p:spTgt spid="265223"/>
                                        </p:tgtEl>
                                        <p:attrNameLst>
                                          <p:attrName>ppt_x</p:attrName>
                                        </p:attrNameLst>
                                      </p:cBhvr>
                                      <p:tavLst>
                                        <p:tav tm="0">
                                          <p:val>
                                            <p:strVal val="#ppt_x"/>
                                          </p:val>
                                        </p:tav>
                                        <p:tav tm="100000">
                                          <p:val>
                                            <p:strVal val="#ppt_x"/>
                                          </p:val>
                                        </p:tav>
                                      </p:tavLst>
                                    </p:anim>
                                    <p:anim calcmode="lin" valueType="num">
                                      <p:cBhvr additive="base">
                                        <p:cTn id="8" dur="500" fill="hold"/>
                                        <p:tgtEl>
                                          <p:spTgt spid="2652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5221"/>
                                        </p:tgtEl>
                                        <p:attrNameLst>
                                          <p:attrName>style.visibility</p:attrName>
                                        </p:attrNameLst>
                                      </p:cBhvr>
                                      <p:to>
                                        <p:strVal val="visible"/>
                                      </p:to>
                                    </p:set>
                                    <p:anim calcmode="lin" valueType="num">
                                      <p:cBhvr additive="base">
                                        <p:cTn id="13" dur="500" fill="hold"/>
                                        <p:tgtEl>
                                          <p:spTgt spid="265221"/>
                                        </p:tgtEl>
                                        <p:attrNameLst>
                                          <p:attrName>ppt_x</p:attrName>
                                        </p:attrNameLst>
                                      </p:cBhvr>
                                      <p:tavLst>
                                        <p:tav tm="0">
                                          <p:val>
                                            <p:strVal val="#ppt_x"/>
                                          </p:val>
                                        </p:tav>
                                        <p:tav tm="100000">
                                          <p:val>
                                            <p:strVal val="#ppt_x"/>
                                          </p:val>
                                        </p:tav>
                                      </p:tavLst>
                                    </p:anim>
                                    <p:anim calcmode="lin" valueType="num">
                                      <p:cBhvr additive="base">
                                        <p:cTn id="14" dur="500" fill="hold"/>
                                        <p:tgtEl>
                                          <p:spTgt spid="2652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5222"/>
                                        </p:tgtEl>
                                        <p:attrNameLst>
                                          <p:attrName>style.visibility</p:attrName>
                                        </p:attrNameLst>
                                      </p:cBhvr>
                                      <p:to>
                                        <p:strVal val="visible"/>
                                      </p:to>
                                    </p:set>
                                    <p:anim calcmode="lin" valueType="num">
                                      <p:cBhvr additive="base">
                                        <p:cTn id="19" dur="500" fill="hold"/>
                                        <p:tgtEl>
                                          <p:spTgt spid="265222"/>
                                        </p:tgtEl>
                                        <p:attrNameLst>
                                          <p:attrName>ppt_x</p:attrName>
                                        </p:attrNameLst>
                                      </p:cBhvr>
                                      <p:tavLst>
                                        <p:tav tm="0">
                                          <p:val>
                                            <p:strVal val="#ppt_x"/>
                                          </p:val>
                                        </p:tav>
                                        <p:tav tm="100000">
                                          <p:val>
                                            <p:strVal val="#ppt_x"/>
                                          </p:val>
                                        </p:tav>
                                      </p:tavLst>
                                    </p:anim>
                                    <p:anim calcmode="lin" valueType="num">
                                      <p:cBhvr additive="base">
                                        <p:cTn id="20" dur="500" fill="hold"/>
                                        <p:tgtEl>
                                          <p:spTgt spid="2652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5220"/>
                                        </p:tgtEl>
                                        <p:attrNameLst>
                                          <p:attrName>style.visibility</p:attrName>
                                        </p:attrNameLst>
                                      </p:cBhvr>
                                      <p:to>
                                        <p:strVal val="visible"/>
                                      </p:to>
                                    </p:set>
                                    <p:anim calcmode="lin" valueType="num">
                                      <p:cBhvr additive="base">
                                        <p:cTn id="25" dur="500" fill="hold"/>
                                        <p:tgtEl>
                                          <p:spTgt spid="265220"/>
                                        </p:tgtEl>
                                        <p:attrNameLst>
                                          <p:attrName>ppt_x</p:attrName>
                                        </p:attrNameLst>
                                      </p:cBhvr>
                                      <p:tavLst>
                                        <p:tav tm="0">
                                          <p:val>
                                            <p:strVal val="#ppt_x"/>
                                          </p:val>
                                        </p:tav>
                                        <p:tav tm="100000">
                                          <p:val>
                                            <p:strVal val="#ppt_x"/>
                                          </p:val>
                                        </p:tav>
                                      </p:tavLst>
                                    </p:anim>
                                    <p:anim calcmode="lin" valueType="num">
                                      <p:cBhvr additive="base">
                                        <p:cTn id="26" dur="500" fill="hold"/>
                                        <p:tgtEl>
                                          <p:spTgt spid="265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p:bldP spid="265221" grpId="0"/>
      <p:bldP spid="265222" grpId="0"/>
      <p:bldP spid="2652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307202"/>
          <p:cNvSpPr txBox="1"/>
          <p:nvPr/>
        </p:nvSpPr>
        <p:spPr>
          <a:xfrm>
            <a:off x="70485" y="183515"/>
            <a:ext cx="7774305" cy="521970"/>
          </a:xfrm>
          <a:prstGeom prst="rect">
            <a:avLst/>
          </a:prstGeom>
          <a:noFill/>
          <a:ln w="9525">
            <a:noFill/>
          </a:ln>
        </p:spPr>
        <p:txBody>
          <a:bodyPr wrap="square" anchor="t">
            <a:spAutoFit/>
          </a:bodyPr>
          <a:lstStyle/>
          <a:p>
            <a:pPr>
              <a:spcBef>
                <a:spcPct val="50000"/>
              </a:spcBef>
            </a:pPr>
            <a:r>
              <a:rPr lang="zh-CN" altLang="en-US" sz="2800" b="1" dirty="0">
                <a:latin typeface="Arial" panose="020B0604020202020204" pitchFamily="34" charset="0"/>
                <a:ea typeface="宋体" panose="02010600030101010101" pitchFamily="2" charset="-122"/>
              </a:rPr>
              <a:t>将图中地理事物的名称拖至其相应的位置。</a:t>
            </a:r>
          </a:p>
        </p:txBody>
      </p:sp>
    </p:spTree>
    <p:controls>
      <mc:AlternateContent xmlns:mc="http://schemas.openxmlformats.org/markup-compatibility/2006">
        <mc:Choice xmlns:v="urn:schemas-microsoft-com:vml" Requires="v">
          <p:control spid="1034" r:id="rId2" imgW="9704070" imgH="6001385"/>
        </mc:Choice>
        <mc:Fallback>
          <p:control r:id="rId2" imgW="9704070" imgH="6001385">
            <p:pic>
              <p:nvPicPr>
                <p:cNvPr id="2" name="Host Control  1026"/>
                <p:cNvPicPr/>
                <p:nvPr/>
              </p:nvPicPr>
              <p:blipFill>
                <a:blip r:embed="rId4"/>
                <a:stretch>
                  <a:fillRect/>
                </a:stretch>
              </p:blipFill>
              <p:spPr>
                <a:xfrm>
                  <a:off x="1192530" y="705485"/>
                  <a:ext cx="9704070" cy="6001385"/>
                </a:xfrm>
                <a:prstGeom prst="rect">
                  <a:avLst/>
                </a:prstGeom>
                <a:noFill/>
                <a:ln w="9525">
                  <a:noFill/>
                </a:ln>
              </p:spPr>
            </p:pic>
          </p:control>
        </mc:Fallback>
      </mc:AlternateContent>
    </p:controls>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0" name="图片 266249" descr="澳大利亚农业带分布模式"/>
          <p:cNvPicPr>
            <a:picLocks noChangeAspect="1"/>
          </p:cNvPicPr>
          <p:nvPr/>
        </p:nvPicPr>
        <p:blipFill>
          <a:blip r:embed="rId2"/>
          <a:stretch>
            <a:fillRect/>
          </a:stretch>
        </p:blipFill>
        <p:spPr>
          <a:xfrm>
            <a:off x="6673850" y="1906588"/>
            <a:ext cx="3743325" cy="2601912"/>
          </a:xfrm>
          <a:prstGeom prst="rect">
            <a:avLst/>
          </a:prstGeom>
          <a:noFill/>
          <a:ln w="9525">
            <a:noFill/>
          </a:ln>
        </p:spPr>
      </p:pic>
      <p:sp>
        <p:nvSpPr>
          <p:cNvPr id="266253" name="矩形 266252"/>
          <p:cNvSpPr/>
          <p:nvPr/>
        </p:nvSpPr>
        <p:spPr>
          <a:xfrm>
            <a:off x="335280" y="402590"/>
            <a:ext cx="9958070" cy="5609590"/>
          </a:xfrm>
          <a:prstGeom prst="rect">
            <a:avLst/>
          </a:prstGeom>
          <a:noFill/>
          <a:ln w="9525">
            <a:noFill/>
          </a:ln>
        </p:spPr>
        <p:txBody>
          <a:bodyPr wrap="square">
            <a:spAutoFit/>
          </a:bodyPr>
          <a:lstStyle/>
          <a:p>
            <a:pPr>
              <a:lnSpc>
                <a:spcPct val="115000"/>
              </a:lnSpc>
            </a:pPr>
            <a:r>
              <a:rPr lang="en-US" altLang="zh-CN" sz="2400" b="1" dirty="0">
                <a:latin typeface="Arial" panose="020B0604020202020204" pitchFamily="34" charset="0"/>
              </a:rPr>
              <a:t>       </a:t>
            </a:r>
            <a:r>
              <a:rPr lang="zh-CN" altLang="en-US" sz="2400" b="1" dirty="0">
                <a:solidFill>
                  <a:srgbClr val="CC0000"/>
                </a:solidFill>
                <a:latin typeface="楷体_GB2312" pitchFamily="49" charset="-122"/>
                <a:ea typeface="楷体_GB2312" pitchFamily="49" charset="-122"/>
              </a:rPr>
              <a:t>澳大利亚是世界上重要的小麦、羊毛、牛肉出口国，下图是澳大利亚农牧业分布模式示意图，据图回答</a:t>
            </a:r>
            <a:r>
              <a:rPr lang="en-US" altLang="zh-CN" sz="2400" b="1" dirty="0">
                <a:solidFill>
                  <a:srgbClr val="CC0000"/>
                </a:solidFill>
                <a:latin typeface="楷体_GB2312" pitchFamily="49" charset="-122"/>
                <a:ea typeface="楷体_GB2312" pitchFamily="49" charset="-122"/>
              </a:rPr>
              <a:t>5~6</a:t>
            </a:r>
            <a:r>
              <a:rPr lang="zh-CN" altLang="en-US" sz="2400" b="1" dirty="0">
                <a:solidFill>
                  <a:srgbClr val="CC0000"/>
                </a:solidFill>
                <a:latin typeface="楷体_GB2312" pitchFamily="49" charset="-122"/>
                <a:ea typeface="楷体_GB2312" pitchFamily="49" charset="-122"/>
              </a:rPr>
              <a:t>题。</a:t>
            </a:r>
          </a:p>
          <a:p>
            <a:pPr>
              <a:lnSpc>
                <a:spcPct val="115000"/>
              </a:lnSpc>
            </a:pPr>
            <a:r>
              <a:rPr lang="en-US" altLang="zh-CN" sz="2400" b="1" dirty="0">
                <a:solidFill>
                  <a:srgbClr val="CC0000"/>
                </a:solidFill>
                <a:latin typeface="Times New Roman" panose="02020603050405020304" pitchFamily="18" charset="0"/>
              </a:rPr>
              <a:t>5 </a:t>
            </a:r>
            <a:r>
              <a:rPr lang="zh-CN" altLang="en-US" sz="2400" b="1" dirty="0">
                <a:solidFill>
                  <a:srgbClr val="CC0000"/>
                </a:solidFill>
                <a:latin typeface="Times New Roman" panose="02020603050405020304" pitchFamily="18" charset="0"/>
              </a:rPr>
              <a:t>．澳大利亚是世界上主要粮食出</a:t>
            </a:r>
          </a:p>
          <a:p>
            <a:pPr>
              <a:lnSpc>
                <a:spcPct val="115000"/>
              </a:lnSpc>
            </a:pPr>
            <a:r>
              <a:rPr lang="zh-CN" altLang="en-US" sz="2400" b="1" dirty="0">
                <a:solidFill>
                  <a:srgbClr val="CC0000"/>
                </a:solidFill>
                <a:latin typeface="Times New Roman" panose="02020603050405020304" pitchFamily="18" charset="0"/>
              </a:rPr>
              <a:t>口国之一，其产地主要位于（    ）</a:t>
            </a:r>
          </a:p>
          <a:p>
            <a:pPr>
              <a:lnSpc>
                <a:spcPct val="115000"/>
              </a:lnSpc>
            </a:pPr>
            <a:r>
              <a:rPr lang="en-US" altLang="zh-CN" sz="2400" b="1" dirty="0">
                <a:latin typeface="Arial" panose="020B0604020202020204" pitchFamily="34" charset="0"/>
              </a:rPr>
              <a:t>A</a:t>
            </a:r>
            <a:r>
              <a:rPr lang="zh-CN" altLang="en-US" sz="2400" b="1" dirty="0">
                <a:latin typeface="Arial" panose="020B0604020202020204" pitchFamily="34" charset="0"/>
              </a:rPr>
              <a:t>．粗放牧羊带</a:t>
            </a:r>
          </a:p>
          <a:p>
            <a:pPr>
              <a:lnSpc>
                <a:spcPct val="115000"/>
              </a:lnSpc>
            </a:pPr>
            <a:r>
              <a:rPr lang="en-US" altLang="zh-CN" sz="2400" b="1" dirty="0">
                <a:latin typeface="Arial" panose="020B0604020202020204" pitchFamily="34" charset="0"/>
              </a:rPr>
              <a:t>B</a:t>
            </a:r>
            <a:r>
              <a:rPr lang="zh-CN" altLang="en-US" sz="2400" b="1" dirty="0">
                <a:latin typeface="Arial" panose="020B0604020202020204" pitchFamily="34" charset="0"/>
              </a:rPr>
              <a:t>．羊、牛与经济作物混合经营带</a:t>
            </a:r>
          </a:p>
          <a:p>
            <a:pPr>
              <a:lnSpc>
                <a:spcPct val="115000"/>
              </a:lnSpc>
            </a:pPr>
            <a:r>
              <a:rPr lang="en-US" altLang="zh-CN" sz="2400" b="1" dirty="0">
                <a:latin typeface="Arial" panose="020B0604020202020204" pitchFamily="34" charset="0"/>
              </a:rPr>
              <a:t>C</a:t>
            </a:r>
            <a:r>
              <a:rPr lang="zh-CN" altLang="en-US" sz="2400" b="1" dirty="0">
                <a:latin typeface="Arial" panose="020B0604020202020204" pitchFamily="34" charset="0"/>
              </a:rPr>
              <a:t>．粗放牧牛带</a:t>
            </a:r>
          </a:p>
          <a:p>
            <a:pPr>
              <a:lnSpc>
                <a:spcPct val="115000"/>
              </a:lnSpc>
            </a:pPr>
            <a:r>
              <a:rPr lang="en-US" altLang="zh-CN" sz="2400" b="1" dirty="0">
                <a:latin typeface="Arial" panose="020B0604020202020204" pitchFamily="34" charset="0"/>
              </a:rPr>
              <a:t>D</a:t>
            </a:r>
            <a:r>
              <a:rPr lang="zh-CN" altLang="en-US" sz="2400" b="1" dirty="0">
                <a:latin typeface="Arial" panose="020B0604020202020204" pitchFamily="34" charset="0"/>
              </a:rPr>
              <a:t>．绵羊与小麦混合经营带</a:t>
            </a:r>
          </a:p>
          <a:p>
            <a:pPr>
              <a:lnSpc>
                <a:spcPct val="115000"/>
              </a:lnSpc>
            </a:pPr>
            <a:r>
              <a:rPr lang="en-US" altLang="zh-CN" sz="2400" b="1" dirty="0">
                <a:solidFill>
                  <a:srgbClr val="CC0000"/>
                </a:solidFill>
                <a:latin typeface="Arial" panose="020B0604020202020204" pitchFamily="34" charset="0"/>
              </a:rPr>
              <a:t>6</a:t>
            </a:r>
            <a:r>
              <a:rPr lang="zh-CN" altLang="en-US" sz="2400" b="1" dirty="0">
                <a:solidFill>
                  <a:srgbClr val="CC0000"/>
                </a:solidFill>
                <a:latin typeface="Arial" panose="020B0604020202020204" pitchFamily="34" charset="0"/>
              </a:rPr>
              <a:t>．图中信息能够反映出澳大利亚</a:t>
            </a:r>
          </a:p>
          <a:p>
            <a:pPr>
              <a:lnSpc>
                <a:spcPct val="115000"/>
              </a:lnSpc>
            </a:pPr>
            <a:r>
              <a:rPr lang="zh-CN" altLang="en-US" sz="2400" b="1" dirty="0">
                <a:solidFill>
                  <a:srgbClr val="CC0000"/>
                </a:solidFill>
                <a:latin typeface="Arial" panose="020B0604020202020204" pitchFamily="34" charset="0"/>
              </a:rPr>
              <a:t>在自然环境和自然资源方面的特点是（    ）</a:t>
            </a:r>
          </a:p>
          <a:p>
            <a:pPr>
              <a:lnSpc>
                <a:spcPct val="115000"/>
              </a:lnSpc>
            </a:pPr>
            <a:r>
              <a:rPr lang="en-US" altLang="zh-CN" sz="2400" b="1" dirty="0">
                <a:latin typeface="Arial" panose="020B0604020202020204" pitchFamily="34" charset="0"/>
              </a:rPr>
              <a:t>①</a:t>
            </a:r>
            <a:r>
              <a:rPr lang="zh-CN" altLang="en-US" sz="2400" b="1" dirty="0">
                <a:latin typeface="Arial" panose="020B0604020202020204" pitchFamily="34" charset="0"/>
              </a:rPr>
              <a:t>自然环境具有明显差异  </a:t>
            </a:r>
            <a:r>
              <a:rPr lang="en-US" altLang="zh-CN" sz="2400" b="1" dirty="0">
                <a:latin typeface="Arial" panose="020B0604020202020204" pitchFamily="34" charset="0"/>
              </a:rPr>
              <a:t>②</a:t>
            </a:r>
            <a:r>
              <a:rPr lang="zh-CN" altLang="en-US" sz="2400" b="1" dirty="0">
                <a:latin typeface="Arial" panose="020B0604020202020204" pitchFamily="34" charset="0"/>
              </a:rPr>
              <a:t>自然环境具有高度的一致性  </a:t>
            </a:r>
            <a:r>
              <a:rPr lang="en-US" altLang="zh-CN" sz="2400" b="1" dirty="0">
                <a:latin typeface="Arial" panose="020B0604020202020204" pitchFamily="34" charset="0"/>
              </a:rPr>
              <a:t>③</a:t>
            </a:r>
            <a:r>
              <a:rPr lang="zh-CN" altLang="en-US" sz="2400" b="1" dirty="0">
                <a:latin typeface="Arial" panose="020B0604020202020204" pitchFamily="34" charset="0"/>
              </a:rPr>
              <a:t>草场资源十分丰富  </a:t>
            </a:r>
            <a:r>
              <a:rPr lang="en-US" altLang="zh-CN" sz="2400" b="1" dirty="0">
                <a:latin typeface="Arial" panose="020B0604020202020204" pitchFamily="34" charset="0"/>
              </a:rPr>
              <a:t>④</a:t>
            </a:r>
            <a:r>
              <a:rPr lang="zh-CN" altLang="en-US" sz="2400" b="1" dirty="0">
                <a:latin typeface="Arial" panose="020B0604020202020204" pitchFamily="34" charset="0"/>
              </a:rPr>
              <a:t>矿产资源十分丰富</a:t>
            </a:r>
          </a:p>
          <a:p>
            <a:pPr>
              <a:lnSpc>
                <a:spcPct val="115000"/>
              </a:lnSpc>
            </a:pPr>
            <a:r>
              <a:rPr lang="en-US" altLang="zh-CN" sz="2400" b="1" dirty="0">
                <a:latin typeface="Arial" panose="020B0604020202020204" pitchFamily="34" charset="0"/>
              </a:rPr>
              <a:t>A</a:t>
            </a:r>
            <a:r>
              <a:rPr lang="zh-CN" altLang="en-US" sz="2400" b="1" dirty="0">
                <a:latin typeface="Arial" panose="020B0604020202020204" pitchFamily="34" charset="0"/>
              </a:rPr>
              <a:t>．</a:t>
            </a:r>
            <a:r>
              <a:rPr lang="en-US" altLang="zh-CN" sz="2400" b="1" dirty="0">
                <a:latin typeface="Arial" panose="020B0604020202020204" pitchFamily="34" charset="0"/>
              </a:rPr>
              <a:t>①②          B</a:t>
            </a:r>
            <a:r>
              <a:rPr lang="zh-CN" altLang="en-US" sz="2400" b="1" dirty="0">
                <a:latin typeface="Arial" panose="020B0604020202020204" pitchFamily="34" charset="0"/>
              </a:rPr>
              <a:t>．</a:t>
            </a:r>
            <a:r>
              <a:rPr lang="en-US" altLang="zh-CN" sz="2400" b="1" dirty="0">
                <a:latin typeface="Arial" panose="020B0604020202020204" pitchFamily="34" charset="0"/>
              </a:rPr>
              <a:t>①③          C</a:t>
            </a:r>
            <a:r>
              <a:rPr lang="zh-CN" altLang="en-US" sz="2400" b="1" dirty="0">
                <a:latin typeface="Arial" panose="020B0604020202020204" pitchFamily="34" charset="0"/>
              </a:rPr>
              <a:t>．</a:t>
            </a:r>
            <a:r>
              <a:rPr lang="en-US" altLang="zh-CN" sz="2400" b="1" dirty="0">
                <a:latin typeface="Arial" panose="020B0604020202020204" pitchFamily="34" charset="0"/>
              </a:rPr>
              <a:t>②③          D</a:t>
            </a:r>
            <a:r>
              <a:rPr lang="zh-CN" altLang="en-US" sz="2400" b="1" dirty="0">
                <a:latin typeface="Arial" panose="020B0604020202020204" pitchFamily="34" charset="0"/>
              </a:rPr>
              <a:t>．</a:t>
            </a:r>
            <a:r>
              <a:rPr lang="en-US" altLang="zh-CN" sz="2400" b="1" dirty="0">
                <a:latin typeface="Arial" panose="020B0604020202020204" pitchFamily="34" charset="0"/>
              </a:rPr>
              <a:t>③④</a:t>
            </a:r>
          </a:p>
        </p:txBody>
      </p:sp>
      <p:sp>
        <p:nvSpPr>
          <p:cNvPr id="266254" name="文本框 266253"/>
          <p:cNvSpPr txBox="1"/>
          <p:nvPr/>
        </p:nvSpPr>
        <p:spPr>
          <a:xfrm>
            <a:off x="4152900" y="1691958"/>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D</a:t>
            </a:r>
          </a:p>
        </p:txBody>
      </p:sp>
      <p:sp>
        <p:nvSpPr>
          <p:cNvPr id="266255" name="文本框 266254"/>
          <p:cNvSpPr txBox="1"/>
          <p:nvPr/>
        </p:nvSpPr>
        <p:spPr>
          <a:xfrm>
            <a:off x="5371783" y="4247515"/>
            <a:ext cx="742950" cy="521970"/>
          </a:xfrm>
          <a:prstGeom prst="rect">
            <a:avLst/>
          </a:prstGeom>
          <a:noFill/>
          <a:ln w="12700">
            <a:noFill/>
          </a:ln>
        </p:spPr>
        <p:txBody>
          <a:bodyPr>
            <a:spAutoFit/>
          </a:bodyPr>
          <a:lstStyle/>
          <a:p>
            <a:pPr algn="ctr"/>
            <a:r>
              <a:rPr lang="en-US" altLang="zh-CN" sz="2800">
                <a:solidFill>
                  <a:srgbClr val="FF0000"/>
                </a:solidFill>
                <a:latin typeface="Times New Roman" panose="02020603050405020304" pitchFamily="18" charset="0"/>
              </a:rPr>
              <a:t>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54"/>
                                        </p:tgtEl>
                                        <p:attrNameLst>
                                          <p:attrName>style.visibility</p:attrName>
                                        </p:attrNameLst>
                                      </p:cBhvr>
                                      <p:to>
                                        <p:strVal val="visible"/>
                                      </p:to>
                                    </p:set>
                                    <p:anim calcmode="lin" valueType="num">
                                      <p:cBhvr additive="base">
                                        <p:cTn id="7" dur="500" fill="hold"/>
                                        <p:tgtEl>
                                          <p:spTgt spid="266254"/>
                                        </p:tgtEl>
                                        <p:attrNameLst>
                                          <p:attrName>ppt_x</p:attrName>
                                        </p:attrNameLst>
                                      </p:cBhvr>
                                      <p:tavLst>
                                        <p:tav tm="0">
                                          <p:val>
                                            <p:strVal val="#ppt_x"/>
                                          </p:val>
                                        </p:tav>
                                        <p:tav tm="100000">
                                          <p:val>
                                            <p:strVal val="#ppt_x"/>
                                          </p:val>
                                        </p:tav>
                                      </p:tavLst>
                                    </p:anim>
                                    <p:anim calcmode="lin" valueType="num">
                                      <p:cBhvr additive="base">
                                        <p:cTn id="8" dur="500" fill="hold"/>
                                        <p:tgtEl>
                                          <p:spTgt spid="2662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255"/>
                                        </p:tgtEl>
                                        <p:attrNameLst>
                                          <p:attrName>style.visibility</p:attrName>
                                        </p:attrNameLst>
                                      </p:cBhvr>
                                      <p:to>
                                        <p:strVal val="visible"/>
                                      </p:to>
                                    </p:set>
                                    <p:anim calcmode="lin" valueType="num">
                                      <p:cBhvr additive="base">
                                        <p:cTn id="13" dur="500" fill="hold"/>
                                        <p:tgtEl>
                                          <p:spTgt spid="266255"/>
                                        </p:tgtEl>
                                        <p:attrNameLst>
                                          <p:attrName>ppt_x</p:attrName>
                                        </p:attrNameLst>
                                      </p:cBhvr>
                                      <p:tavLst>
                                        <p:tav tm="0">
                                          <p:val>
                                            <p:strVal val="#ppt_x"/>
                                          </p:val>
                                        </p:tav>
                                        <p:tav tm="100000">
                                          <p:val>
                                            <p:strVal val="#ppt_x"/>
                                          </p:val>
                                        </p:tav>
                                      </p:tavLst>
                                    </p:anim>
                                    <p:anim calcmode="lin" valueType="num">
                                      <p:cBhvr additive="base">
                                        <p:cTn id="14" dur="500" fill="hold"/>
                                        <p:tgtEl>
                                          <p:spTgt spid="2662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4" grpId="0"/>
      <p:bldP spid="26625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56" name="矩形 103455"/>
          <p:cNvSpPr/>
          <p:nvPr/>
        </p:nvSpPr>
        <p:spPr>
          <a:xfrm>
            <a:off x="286385" y="309880"/>
            <a:ext cx="11107420" cy="6000750"/>
          </a:xfrm>
          <a:prstGeom prst="rect">
            <a:avLst/>
          </a:prstGeom>
          <a:noFill/>
          <a:ln w="9525">
            <a:noFill/>
          </a:ln>
        </p:spPr>
        <p:txBody>
          <a:bodyPr wrap="square">
            <a:spAutoFit/>
          </a:bodyPr>
          <a:lstStyle/>
          <a:p>
            <a:pPr>
              <a:lnSpc>
                <a:spcPct val="200000"/>
              </a:lnSpc>
            </a:pPr>
            <a:r>
              <a:rPr lang="en-US" altLang="zh-CN" sz="2400" b="1" dirty="0">
                <a:solidFill>
                  <a:srgbClr val="CC0000"/>
                </a:solidFill>
                <a:latin typeface="Times New Roman" panose="02020603050405020304" pitchFamily="18" charset="0"/>
              </a:rPr>
              <a:t>7.  </a:t>
            </a:r>
            <a:r>
              <a:rPr lang="zh-CN" altLang="en-US" sz="2400" b="1" dirty="0">
                <a:solidFill>
                  <a:srgbClr val="CC0000"/>
                </a:solidFill>
                <a:latin typeface="Times New Roman" panose="02020603050405020304" pitchFamily="18" charset="0"/>
              </a:rPr>
              <a:t>下图是澳大利亚沿</a:t>
            </a:r>
            <a:r>
              <a:rPr lang="en-US" altLang="zh-CN" sz="2400" b="1" dirty="0">
                <a:solidFill>
                  <a:srgbClr val="CC0000"/>
                </a:solidFill>
                <a:latin typeface="Times New Roman" panose="02020603050405020304" pitchFamily="18" charset="0"/>
              </a:rPr>
              <a:t>30°S</a:t>
            </a:r>
            <a:r>
              <a:rPr lang="zh-CN" altLang="en-US" sz="2400" b="1" dirty="0">
                <a:solidFill>
                  <a:srgbClr val="CC0000"/>
                </a:solidFill>
                <a:latin typeface="Times New Roman" panose="02020603050405020304" pitchFamily="18" charset="0"/>
              </a:rPr>
              <a:t>地形剖面图，读图分析完成下列各题。</a:t>
            </a:r>
            <a:r>
              <a:rPr lang="zh-CN" altLang="en-US" sz="2400" b="1" dirty="0">
                <a:latin typeface="Times New Roman" panose="02020603050405020304" pitchFamily="18" charset="0"/>
              </a:rPr>
              <a:t> </a:t>
            </a:r>
          </a:p>
          <a:p>
            <a:pPr>
              <a:lnSpc>
                <a:spcPct val="200000"/>
              </a:lnSpc>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）据图描述澳大利亚的地形特征。</a:t>
            </a:r>
          </a:p>
          <a:p>
            <a:pPr>
              <a:lnSpc>
                <a:spcPct val="200000"/>
              </a:lnSpc>
            </a:pPr>
            <a:r>
              <a:rPr lang="zh-CN" altLang="en-US" sz="2400" b="1" dirty="0">
                <a:solidFill>
                  <a:srgbClr val="3333FF"/>
                </a:solidFill>
                <a:latin typeface="Arial" panose="020B0604020202020204" pitchFamily="34" charset="0"/>
                <a:ea typeface="楷体_GB2312" pitchFamily="49" charset="-122"/>
              </a:rPr>
              <a:t>      地势低平、起伏和缓，自西向东分为三</a:t>
            </a:r>
          </a:p>
          <a:p>
            <a:pPr>
              <a:lnSpc>
                <a:spcPct val="200000"/>
              </a:lnSpc>
            </a:pPr>
            <a:r>
              <a:rPr lang="zh-CN" altLang="en-US" sz="2400" b="1" dirty="0">
                <a:solidFill>
                  <a:srgbClr val="3333FF"/>
                </a:solidFill>
                <a:latin typeface="Arial" panose="020B0604020202020204" pitchFamily="34" charset="0"/>
                <a:ea typeface="楷体_GB2312" pitchFamily="49" charset="-122"/>
              </a:rPr>
              <a:t>大地形区</a:t>
            </a:r>
            <a:endParaRPr lang="zh-CN" altLang="en-US" sz="2400" b="1" dirty="0">
              <a:latin typeface="Times New Roman" panose="02020603050405020304" pitchFamily="18" charset="0"/>
              <a:ea typeface="楷体_GB2312" pitchFamily="49" charset="-122"/>
            </a:endParaRPr>
          </a:p>
          <a:p>
            <a:pPr>
              <a:lnSpc>
                <a:spcPct val="200000"/>
              </a:lnSpc>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处的大洋名称是</a:t>
            </a:r>
            <a:r>
              <a:rPr lang="en-US" altLang="zh-CN" sz="2400" b="1" dirty="0">
                <a:latin typeface="Times New Roman" panose="02020603050405020304" pitchFamily="18" charset="0"/>
              </a:rPr>
              <a:t>_________</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B</a:t>
            </a:r>
            <a:r>
              <a:rPr lang="zh-CN" altLang="en-US" sz="2400" b="1" dirty="0">
                <a:latin typeface="Times New Roman" panose="02020603050405020304" pitchFamily="18" charset="0"/>
              </a:rPr>
              <a:t>处是</a:t>
            </a:r>
            <a:r>
              <a:rPr lang="en-US" altLang="zh-CN" sz="2400" b="1" dirty="0">
                <a:latin typeface="Times New Roman" panose="02020603050405020304" pitchFamily="18" charset="0"/>
              </a:rPr>
              <a:t>_______</a:t>
            </a:r>
            <a:r>
              <a:rPr lang="zh-CN" altLang="en-US" sz="2400" b="1" dirty="0">
                <a:latin typeface="Times New Roman" panose="02020603050405020304" pitchFamily="18" charset="0"/>
              </a:rPr>
              <a:t>洋。</a:t>
            </a:r>
          </a:p>
          <a:p>
            <a:pPr>
              <a:lnSpc>
                <a:spcPct val="200000"/>
              </a:lnSpc>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）从</a:t>
            </a:r>
            <a:r>
              <a:rPr lang="en-US" altLang="zh-CN" sz="2400" b="1" dirty="0">
                <a:latin typeface="Times New Roman" panose="02020603050405020304" pitchFamily="18" charset="0"/>
              </a:rPr>
              <a:t>③</a:t>
            </a:r>
            <a:r>
              <a:rPr lang="zh-CN" altLang="en-US" sz="2400" b="1" dirty="0">
                <a:latin typeface="Times New Roman" panose="02020603050405020304" pitchFamily="18" charset="0"/>
              </a:rPr>
              <a:t>到</a:t>
            </a:r>
            <a:r>
              <a:rPr lang="en-US" altLang="zh-CN" sz="2400" b="1" dirty="0">
                <a:latin typeface="Times New Roman" panose="02020603050405020304" pitchFamily="18" charset="0"/>
              </a:rPr>
              <a:t>②</a:t>
            </a:r>
            <a:r>
              <a:rPr lang="zh-CN" altLang="en-US" sz="2400" b="1" dirty="0">
                <a:latin typeface="Times New Roman" panose="02020603050405020304" pitchFamily="18" charset="0"/>
              </a:rPr>
              <a:t>降水量的变化特点是</a:t>
            </a:r>
            <a:r>
              <a:rPr lang="en-US" altLang="zh-CN" sz="2400" b="1" dirty="0">
                <a:latin typeface="Times New Roman" panose="02020603050405020304" pitchFamily="18" charset="0"/>
              </a:rPr>
              <a:t>___________</a:t>
            </a:r>
            <a:r>
              <a:rPr lang="zh-CN" altLang="en-US" sz="2400" b="1" dirty="0">
                <a:latin typeface="Times New Roman" panose="02020603050405020304" pitchFamily="18" charset="0"/>
              </a:rPr>
              <a:t>，其降水量变化的原因与地形区</a:t>
            </a:r>
            <a:r>
              <a:rPr lang="en-US" altLang="zh-CN" sz="2400" b="1" dirty="0">
                <a:latin typeface="Times New Roman" panose="02020603050405020304" pitchFamily="18" charset="0"/>
              </a:rPr>
              <a:t>_______</a:t>
            </a:r>
            <a:r>
              <a:rPr lang="zh-CN" altLang="en-US" sz="2400" b="1" dirty="0">
                <a:latin typeface="Times New Roman" panose="02020603050405020304" pitchFamily="18" charset="0"/>
              </a:rPr>
              <a:t>（字母代号）有密切的关系，该地形区起到的主要作用是</a:t>
            </a:r>
            <a:r>
              <a:rPr lang="en-US" altLang="zh-CN" sz="2400" b="1" dirty="0">
                <a:latin typeface="Times New Roman" panose="02020603050405020304" pitchFamily="18" charset="0"/>
              </a:rPr>
              <a:t>_____     ________________________________________________________</a:t>
            </a:r>
            <a:r>
              <a:rPr lang="en-US" altLang="zh-CN" sz="2400" b="1" u="sng" dirty="0">
                <a:latin typeface="Times New Roman" panose="02020603050405020304" pitchFamily="18" charset="0"/>
              </a:rPr>
              <a:t>_                         </a:t>
            </a:r>
            <a:r>
              <a:rPr lang="en-US" altLang="zh-CN" sz="2400" b="1" dirty="0">
                <a:latin typeface="Times New Roman" panose="02020603050405020304" pitchFamily="18" charset="0"/>
              </a:rPr>
              <a:t>__</a:t>
            </a:r>
            <a:r>
              <a:rPr lang="zh-CN" altLang="en-US" sz="2400" b="1" dirty="0">
                <a:latin typeface="Times New Roman" panose="02020603050405020304" pitchFamily="18" charset="0"/>
              </a:rPr>
              <a:t>。</a:t>
            </a:r>
          </a:p>
        </p:txBody>
      </p:sp>
      <p:pic>
        <p:nvPicPr>
          <p:cNvPr id="103453" name="图片 103452" descr="澳大利亚地形剖面图"/>
          <p:cNvPicPr>
            <a:picLocks noChangeAspect="1"/>
          </p:cNvPicPr>
          <p:nvPr/>
        </p:nvPicPr>
        <p:blipFill>
          <a:blip r:embed="rId2">
            <a:clrChange>
              <a:clrFrom>
                <a:srgbClr val="FFFFFF"/>
              </a:clrFrom>
              <a:clrTo>
                <a:srgbClr val="FFFFFF">
                  <a:alpha val="0"/>
                </a:srgbClr>
              </a:clrTo>
            </a:clrChange>
          </a:blip>
          <a:stretch>
            <a:fillRect/>
          </a:stretch>
        </p:blipFill>
        <p:spPr>
          <a:xfrm>
            <a:off x="6172835" y="1083628"/>
            <a:ext cx="5076825" cy="1652587"/>
          </a:xfrm>
          <a:prstGeom prst="rect">
            <a:avLst/>
          </a:prstGeom>
          <a:noFill/>
          <a:ln w="9525">
            <a:noFill/>
          </a:ln>
        </p:spPr>
      </p:pic>
      <p:sp>
        <p:nvSpPr>
          <p:cNvPr id="103458" name="矩形 103457"/>
          <p:cNvSpPr/>
          <p:nvPr/>
        </p:nvSpPr>
        <p:spPr>
          <a:xfrm>
            <a:off x="3661093" y="3439795"/>
            <a:ext cx="1255395" cy="521970"/>
          </a:xfrm>
          <a:prstGeom prst="rect">
            <a:avLst/>
          </a:prstGeom>
          <a:noFill/>
          <a:ln w="9525">
            <a:noFill/>
          </a:ln>
        </p:spPr>
        <p:txBody>
          <a:bodyPr wrap="none" anchor="t">
            <a:spAutoFit/>
          </a:bodyPr>
          <a:lstStyle/>
          <a:p>
            <a:r>
              <a:rPr lang="zh-CN" altLang="en-US" sz="2800" b="1" dirty="0">
                <a:solidFill>
                  <a:srgbClr val="3333FF"/>
                </a:solidFill>
                <a:latin typeface="楷体_GB2312" pitchFamily="49" charset="-122"/>
                <a:ea typeface="楷体_GB2312" pitchFamily="49" charset="-122"/>
              </a:rPr>
              <a:t>印度洋</a:t>
            </a:r>
          </a:p>
        </p:txBody>
      </p:sp>
      <p:sp>
        <p:nvSpPr>
          <p:cNvPr id="103459" name="矩形 103458"/>
          <p:cNvSpPr/>
          <p:nvPr/>
        </p:nvSpPr>
        <p:spPr>
          <a:xfrm>
            <a:off x="6172518" y="3516630"/>
            <a:ext cx="897890" cy="521970"/>
          </a:xfrm>
          <a:prstGeom prst="rect">
            <a:avLst/>
          </a:prstGeom>
          <a:noFill/>
          <a:ln w="9525">
            <a:noFill/>
          </a:ln>
        </p:spPr>
        <p:txBody>
          <a:bodyPr wrap="none" anchor="t">
            <a:spAutoFit/>
          </a:bodyPr>
          <a:lstStyle/>
          <a:p>
            <a:r>
              <a:rPr lang="zh-CN" altLang="en-US" sz="2800" b="1" dirty="0">
                <a:solidFill>
                  <a:srgbClr val="3333FF"/>
                </a:solidFill>
                <a:latin typeface="楷体_GB2312" pitchFamily="49" charset="-122"/>
                <a:ea typeface="楷体_GB2312" pitchFamily="49" charset="-122"/>
              </a:rPr>
              <a:t>太平</a:t>
            </a:r>
          </a:p>
        </p:txBody>
      </p:sp>
      <p:sp>
        <p:nvSpPr>
          <p:cNvPr id="103460" name="矩形 103459"/>
          <p:cNvSpPr/>
          <p:nvPr/>
        </p:nvSpPr>
        <p:spPr>
          <a:xfrm>
            <a:off x="5356543" y="4191318"/>
            <a:ext cx="1612900" cy="521970"/>
          </a:xfrm>
          <a:prstGeom prst="rect">
            <a:avLst/>
          </a:prstGeom>
          <a:noFill/>
          <a:ln w="9525">
            <a:noFill/>
          </a:ln>
        </p:spPr>
        <p:txBody>
          <a:bodyPr wrap="none" anchor="t">
            <a:spAutoFit/>
          </a:bodyPr>
          <a:lstStyle/>
          <a:p>
            <a:r>
              <a:rPr lang="zh-CN" altLang="en-US" sz="2800" b="1" dirty="0">
                <a:solidFill>
                  <a:srgbClr val="3333FF"/>
                </a:solidFill>
                <a:latin typeface="楷体_GB2312" pitchFamily="49" charset="-122"/>
                <a:ea typeface="楷体_GB2312" pitchFamily="49" charset="-122"/>
              </a:rPr>
              <a:t>逐渐变少</a:t>
            </a:r>
          </a:p>
        </p:txBody>
      </p:sp>
      <p:sp>
        <p:nvSpPr>
          <p:cNvPr id="103461" name="矩形 103460"/>
          <p:cNvSpPr/>
          <p:nvPr/>
        </p:nvSpPr>
        <p:spPr>
          <a:xfrm>
            <a:off x="-270510" y="5452110"/>
            <a:ext cx="11664315" cy="629920"/>
          </a:xfrm>
          <a:prstGeom prst="rect">
            <a:avLst/>
          </a:prstGeom>
          <a:noFill/>
          <a:ln w="9525">
            <a:noFill/>
          </a:ln>
        </p:spPr>
        <p:txBody>
          <a:bodyPr wrap="square">
            <a:spAutoFit/>
          </a:bodyPr>
          <a:lstStyle/>
          <a:p>
            <a:pPr>
              <a:lnSpc>
                <a:spcPct val="125000"/>
              </a:lnSpc>
            </a:pPr>
            <a:r>
              <a:rPr lang="en-US" altLang="zh-CN" sz="2800" b="1" dirty="0">
                <a:solidFill>
                  <a:srgbClr val="3333FF"/>
                </a:solidFill>
                <a:latin typeface="楷体_GB2312" pitchFamily="49" charset="-122"/>
                <a:ea typeface="楷体_GB2312" pitchFamily="49" charset="-122"/>
              </a:rPr>
              <a:t>   </a:t>
            </a:r>
            <a:r>
              <a:rPr lang="zh-CN" altLang="en-US" sz="2800" b="1" dirty="0">
                <a:solidFill>
                  <a:srgbClr val="3333FF"/>
                </a:solidFill>
                <a:latin typeface="楷体_GB2312" pitchFamily="49" charset="-122"/>
                <a:ea typeface="楷体_GB2312" pitchFamily="49" charset="-122"/>
              </a:rPr>
              <a:t>大分水岭阻挡了来自太平洋暖湿气流，迎风坡降水多，背风坡降水少</a:t>
            </a:r>
          </a:p>
        </p:txBody>
      </p:sp>
      <p:sp>
        <p:nvSpPr>
          <p:cNvPr id="103462" name="矩形 103461"/>
          <p:cNvSpPr/>
          <p:nvPr/>
        </p:nvSpPr>
        <p:spPr>
          <a:xfrm>
            <a:off x="746125" y="4929823"/>
            <a:ext cx="540385" cy="521970"/>
          </a:xfrm>
          <a:prstGeom prst="rect">
            <a:avLst/>
          </a:prstGeom>
          <a:noFill/>
          <a:ln w="9525">
            <a:noFill/>
          </a:ln>
        </p:spPr>
        <p:txBody>
          <a:bodyPr wrap="none" anchor="t">
            <a:spAutoFit/>
          </a:bodyPr>
          <a:lstStyle/>
          <a:p>
            <a:r>
              <a:rPr lang="en-US" altLang="zh-CN" sz="2800" b="1" dirty="0">
                <a:solidFill>
                  <a:srgbClr val="3333FF"/>
                </a:solidFill>
                <a:latin typeface="楷体_GB2312" pitchFamily="49" charset="-122"/>
                <a:ea typeface="楷体_GB2312" pitchFamily="49" charset="-122"/>
              </a:rPr>
              <a:t>③</a:t>
            </a: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456">
                                            <p:txEl>
                                              <p:charRg st="54" end="65"/>
                                            </p:txEl>
                                          </p:spTgt>
                                        </p:tgtEl>
                                        <p:attrNameLst>
                                          <p:attrName>style.visibility</p:attrName>
                                        </p:attrNameLst>
                                      </p:cBhvr>
                                      <p:to>
                                        <p:strVal val="visible"/>
                                      </p:to>
                                    </p:set>
                                    <p:animEffect transition="in" filter="blinds(horizontal)">
                                      <p:cBhvr>
                                        <p:cTn id="7" dur="500"/>
                                        <p:tgtEl>
                                          <p:spTgt spid="103456">
                                            <p:txEl>
                                              <p:charRg st="54" end="6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456">
                                            <p:txEl>
                                              <p:charRg st="3" end="3"/>
                                            </p:txEl>
                                          </p:spTgt>
                                        </p:tgtEl>
                                        <p:attrNameLst>
                                          <p:attrName>style.visibility</p:attrName>
                                        </p:attrNameLst>
                                      </p:cBhvr>
                                      <p:to>
                                        <p:strVal val="visible"/>
                                      </p:to>
                                    </p:set>
                                    <p:animEffect transition="in" filter="blinds(horizontal)">
                                      <p:cBhvr>
                                        <p:cTn id="12" dur="500"/>
                                        <p:tgtEl>
                                          <p:spTgt spid="103456">
                                            <p:txEl>
                                              <p:char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3458"/>
                                        </p:tgtEl>
                                        <p:attrNameLst>
                                          <p:attrName>style.visibility</p:attrName>
                                        </p:attrNameLst>
                                      </p:cBhvr>
                                      <p:to>
                                        <p:strVal val="visible"/>
                                      </p:to>
                                    </p:set>
                                    <p:anim calcmode="lin" valueType="num">
                                      <p:cBhvr additive="base">
                                        <p:cTn id="17" dur="500" fill="hold"/>
                                        <p:tgtEl>
                                          <p:spTgt spid="103458"/>
                                        </p:tgtEl>
                                        <p:attrNameLst>
                                          <p:attrName>ppt_x</p:attrName>
                                        </p:attrNameLst>
                                      </p:cBhvr>
                                      <p:tavLst>
                                        <p:tav tm="0">
                                          <p:val>
                                            <p:strVal val="#ppt_x"/>
                                          </p:val>
                                        </p:tav>
                                        <p:tav tm="100000">
                                          <p:val>
                                            <p:strVal val="#ppt_x"/>
                                          </p:val>
                                        </p:tav>
                                      </p:tavLst>
                                    </p:anim>
                                    <p:anim calcmode="lin" valueType="num">
                                      <p:cBhvr additive="base">
                                        <p:cTn id="18" dur="500" fill="hold"/>
                                        <p:tgtEl>
                                          <p:spTgt spid="10345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3459"/>
                                        </p:tgtEl>
                                        <p:attrNameLst>
                                          <p:attrName>style.visibility</p:attrName>
                                        </p:attrNameLst>
                                      </p:cBhvr>
                                      <p:to>
                                        <p:strVal val="visible"/>
                                      </p:to>
                                    </p:set>
                                    <p:anim calcmode="lin" valueType="num">
                                      <p:cBhvr additive="base">
                                        <p:cTn id="23" dur="500" fill="hold"/>
                                        <p:tgtEl>
                                          <p:spTgt spid="103459"/>
                                        </p:tgtEl>
                                        <p:attrNameLst>
                                          <p:attrName>ppt_x</p:attrName>
                                        </p:attrNameLst>
                                      </p:cBhvr>
                                      <p:tavLst>
                                        <p:tav tm="0">
                                          <p:val>
                                            <p:strVal val="#ppt_x"/>
                                          </p:val>
                                        </p:tav>
                                        <p:tav tm="100000">
                                          <p:val>
                                            <p:strVal val="#ppt_x"/>
                                          </p:val>
                                        </p:tav>
                                      </p:tavLst>
                                    </p:anim>
                                    <p:anim calcmode="lin" valueType="num">
                                      <p:cBhvr additive="base">
                                        <p:cTn id="24" dur="500" fill="hold"/>
                                        <p:tgtEl>
                                          <p:spTgt spid="10345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3460"/>
                                        </p:tgtEl>
                                        <p:attrNameLst>
                                          <p:attrName>style.visibility</p:attrName>
                                        </p:attrNameLst>
                                      </p:cBhvr>
                                      <p:to>
                                        <p:strVal val="visible"/>
                                      </p:to>
                                    </p:set>
                                    <p:anim calcmode="lin" valueType="num">
                                      <p:cBhvr additive="base">
                                        <p:cTn id="29" dur="500" fill="hold"/>
                                        <p:tgtEl>
                                          <p:spTgt spid="103460"/>
                                        </p:tgtEl>
                                        <p:attrNameLst>
                                          <p:attrName>ppt_x</p:attrName>
                                        </p:attrNameLst>
                                      </p:cBhvr>
                                      <p:tavLst>
                                        <p:tav tm="0">
                                          <p:val>
                                            <p:strVal val="#ppt_x"/>
                                          </p:val>
                                        </p:tav>
                                        <p:tav tm="100000">
                                          <p:val>
                                            <p:strVal val="#ppt_x"/>
                                          </p:val>
                                        </p:tav>
                                      </p:tavLst>
                                    </p:anim>
                                    <p:anim calcmode="lin" valueType="num">
                                      <p:cBhvr additive="base">
                                        <p:cTn id="30" dur="500" fill="hold"/>
                                        <p:tgtEl>
                                          <p:spTgt spid="10346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3462"/>
                                        </p:tgtEl>
                                        <p:attrNameLst>
                                          <p:attrName>style.visibility</p:attrName>
                                        </p:attrNameLst>
                                      </p:cBhvr>
                                      <p:to>
                                        <p:strVal val="visible"/>
                                      </p:to>
                                    </p:set>
                                    <p:anim calcmode="lin" valueType="num">
                                      <p:cBhvr additive="base">
                                        <p:cTn id="35" dur="500" fill="hold"/>
                                        <p:tgtEl>
                                          <p:spTgt spid="103462"/>
                                        </p:tgtEl>
                                        <p:attrNameLst>
                                          <p:attrName>ppt_x</p:attrName>
                                        </p:attrNameLst>
                                      </p:cBhvr>
                                      <p:tavLst>
                                        <p:tav tm="0">
                                          <p:val>
                                            <p:strVal val="#ppt_x"/>
                                          </p:val>
                                        </p:tav>
                                        <p:tav tm="100000">
                                          <p:val>
                                            <p:strVal val="#ppt_x"/>
                                          </p:val>
                                        </p:tav>
                                      </p:tavLst>
                                    </p:anim>
                                    <p:anim calcmode="lin" valueType="num">
                                      <p:cBhvr additive="base">
                                        <p:cTn id="36" dur="500" fill="hold"/>
                                        <p:tgtEl>
                                          <p:spTgt spid="10346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3461"/>
                                        </p:tgtEl>
                                        <p:attrNameLst>
                                          <p:attrName>style.visibility</p:attrName>
                                        </p:attrNameLst>
                                      </p:cBhvr>
                                      <p:to>
                                        <p:strVal val="visible"/>
                                      </p:to>
                                    </p:set>
                                    <p:anim calcmode="lin" valueType="num">
                                      <p:cBhvr additive="base">
                                        <p:cTn id="41" dur="500" fill="hold"/>
                                        <p:tgtEl>
                                          <p:spTgt spid="103461"/>
                                        </p:tgtEl>
                                        <p:attrNameLst>
                                          <p:attrName>ppt_x</p:attrName>
                                        </p:attrNameLst>
                                      </p:cBhvr>
                                      <p:tavLst>
                                        <p:tav tm="0">
                                          <p:val>
                                            <p:strVal val="#ppt_x"/>
                                          </p:val>
                                        </p:tav>
                                        <p:tav tm="100000">
                                          <p:val>
                                            <p:strVal val="#ppt_x"/>
                                          </p:val>
                                        </p:tav>
                                      </p:tavLst>
                                    </p:anim>
                                    <p:anim calcmode="lin" valueType="num">
                                      <p:cBhvr additive="base">
                                        <p:cTn id="42" dur="500" fill="hold"/>
                                        <p:tgtEl>
                                          <p:spTgt spid="1034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58" grpId="0"/>
      <p:bldP spid="103459" grpId="0"/>
      <p:bldP spid="103460" grpId="0"/>
      <p:bldP spid="103461" grpId="0"/>
      <p:bldP spid="10346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REFSHAPE" val="291836108"/>
  <p:tag name="KSO_WM_UNIT_PLACING_PICTURE_USER_VIEWPORT" val="{&quot;height&quot;:10505,&quot;width&quot;:15582}"/>
</p:tagLst>
</file>

<file path=ppt/tags/tag101.xml><?xml version="1.0" encoding="utf-8"?>
<p:tagLst xmlns:a="http://schemas.openxmlformats.org/drawingml/2006/main" xmlns:r="http://schemas.openxmlformats.org/officeDocument/2006/relationships" xmlns:p="http://schemas.openxmlformats.org/presentationml/2006/main">
  <p:tag name="KSO_WM_SLIDE_ID" val="diagram20200430_1"/>
  <p:tag name="KSO_WM_TEMPLATE_SUBCATEGORY" val="11"/>
  <p:tag name="KSO_WM_SLIDE_TYPE" val="text"/>
  <p:tag name="KSO_WM_SLIDE_SUBTYPE" val="picTxt"/>
  <p:tag name="KSO_WM_SLIDE_ITEM_CNT" val="0"/>
  <p:tag name="KSO_WM_SLIDE_INDEX" val="1"/>
  <p:tag name="KSO_WM_UNIT_SHOW_EDIT_AREA_INDICATION" val="1"/>
  <p:tag name="KSO_WM_SLIDE_SIZE" val="960*489"/>
  <p:tag name="KSO_WM_SLIDE_POSITION" val="0*51"/>
  <p:tag name="KSO_WM_TAG_VERSION" val="1.0"/>
  <p:tag name="KSO_WM_BEAUTIFY_FLAG" val="#wm#"/>
  <p:tag name="KSO_WM_TEMPLATE_CATEGORY" val="diagram"/>
  <p:tag name="KSO_WM_TEMPLATE_INDEX" val="20200430"/>
  <p:tag name="KSO_WM_SLIDE_LAYOUT" val="a_d"/>
  <p:tag name="KSO_WM_SLIDE_LAYOUT_CNT" val="1_2"/>
  <p:tag name="KSO_WM_SLIDE_LAYOUT_INFO" val="{&#10;    &quot;backgroundInfo&quot;: [&#10;        {&#10;            &quot;bottom&quot;: 0,&#10;            &quot;bottomAbs&quot;: false,&#10;            &quot;left&quot;: 0,&#10;            &quot;leftAbs&quot;: false,&#10;            &quot;right&quot;: 0,&#10;            &quot;rightAbs&quot;: false,&#10;            &quot;top&quot;: 0,&#10;            &quot;topAbs&quot;: false,&#10;            &quot;type&quot;: &quot;general&quot;&#10;        }&#10;    ],&#10;    &quot;id&quot;: &quot;2020-02-17T10:00:09&quot;,&#10;    &quot;maxSize&quot;: {&#10;        &quot;size1&quot;: 48.899999999999999&#10;    },&#10;    &quot;minSize&quot;: {&#10;        &quot;size1&quot;: 31&#10;    },&#10;    &quot;normalSize&quot;: {&#10;        &quot;size1&quot;: 41.314508620890969&#10;    },&#10;    &quot;subLayout&quot;: [&#10;        {&#10;            &quot;id&quot;: &quot;2020-02-17T10:00:09&quot;,&#10;            &quot;margin&quot;: {&#10;                &quot;bottom&quot;: 1.9859999418258667,&#10;                &quot;left&quot;: 3.380000114440918,&#10;                &quot;right&quot;: 3.380000114440918,&#10;                &quot;top&quot;: 1.8309999704360962&#10;            },&#10;            &quot;type&quot;: 0&#10;        },&#10;        {&#10;            &quot;horizontalAlign&quot;: 1,&#10;            &quot;id&quot;: &quot;2020-02-17T10:00:09&quot;,&#10;            &quot;margin&quot;: {&#10;                &quot;bottom&quot;: 1.6799999475479126,&#10;                &quot;left&quot;: 1.5880000591278076,&#10;                &quot;right&quot;: 1.5880000591278076,&#10;                &quot;top&quot;: 0.026000002399086952&#10;            },&#10;            &quot;marginOverLayout&quot;: {&#10;                &quot;bottom&quot;: 1.6799999475479126,&#10;                &quot;left&quot;: 1.5880000591278076,&#10;                &quot;right&quot;: 1.5880000591278076,&#10;                &quot;top&quot;: 0.026000002399086952&#10;            },&#10;            &quot;type&quot;: 1,&#10;            &quot;verticalAlign&quot;: 0&#10;        }&#10;    ],&#10;    &quot;type&quot;: 1&#10;}&#10;"/>
  <p:tag name="KSO_WM_SLIDE_CAN_ADD_NAVIGATION" val="1"/>
  <p:tag name="KSO_WM_SLIDE_BACKGROUND" val="[&quot;general&quot;]"/>
  <p:tag name="KSO_WM_SLIDE_RATIO" val="1.777778"/>
  <p:tag name="KSO_WM_TEMPLATE_MASTER_TYPE" val="0"/>
  <p:tag name="KSO_WM_TEMPLATE_COLOR_TYPE" val="1"/>
  <p:tag name="KSO_WM_SLIDE_BK_DARK_LIGHT" val="2"/>
  <p:tag name="KSO_WM_SLIDE_BACKGROUND_TYPE" val="general"/>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103.xml><?xml version="1.0" encoding="utf-8"?>
<p:tagLst xmlns:a="http://schemas.openxmlformats.org/drawingml/2006/main" xmlns:r="http://schemas.openxmlformats.org/officeDocument/2006/relationships" xmlns:p="http://schemas.openxmlformats.org/presentationml/2006/main">
  <p:tag name="KSO_WM_UNIT_VALUE" val="1311*1692"/>
  <p:tag name="KSO_WM_UNIT_HIGHLIGHT" val="0"/>
  <p:tag name="KSO_WM_UNIT_COMPATIBLE" val="0"/>
  <p:tag name="KSO_WM_UNIT_DIAGRAM_ISNUMVISUAL" val="0"/>
  <p:tag name="KSO_WM_UNIT_DIAGRAM_ISREFERUNIT" val="0"/>
  <p:tag name="KSO_WM_UNIT_TYPE" val="d"/>
  <p:tag name="KSO_WM_UNIT_INDEX" val="2"/>
  <p:tag name="KSO_WM_UNIT_ID" val="diagram20200430_1*d*2"/>
  <p:tag name="KSO_WM_TEMPLATE_CATEGORY" val="diagram"/>
  <p:tag name="KSO_WM_TEMPLATE_INDEX" val="20200430"/>
  <p:tag name="KSO_WM_UNIT_LAYERLEVEL" val="1"/>
  <p:tag name="KSO_WM_TAG_VERSION" val="1.0"/>
  <p:tag name="KSO_WM_BEAUTIFY_FLAG" val="#wm#"/>
  <p:tag name="KSO_WM_UNIT_PLACING_PICTURE_INFO" val="{&quot;code&quot;:&quot;a[1]&quot;,&quot;full_picture&quot;:false,&quot;last_crop_picture&quot;:&quot;a[1]&quot;,&quot;scheme&quot;:&quot;2-2&quot;,&quot;spacing&quot;:0}"/>
  <p:tag name="KSO_WM_UNIT_BLOCK" val="0"/>
  <p:tag name="KSO_WM_UNIT_PLACING_PICTURE" val="145119.798"/>
  <p:tag name="KSO_WM_UNIT_DECORATE_INFO" val="{&quot;DecorateInfoX&quot;:{&quot;IsLeft&quot;:true,&quot;IsRight&quot;:false,&quot;IsAbs&quot;:true},&quot;DecorateInfoY&quot;:{&quot;IsTop&quot;:true,&quot;IsBottom&quot;:false,&quot;IsAbs&quot;:true}}"/>
  <p:tag name="KSO_WM_UNIT_SUPPORT_UNIT_TYPE" val="[&quot;d&quot;,&quot;α&quot;,&quot;β&quot;,&quot;η&quot;]"/>
  <p:tag name="KSO_WM_UNIT_PLACING_PICTURE_USER_VIEWPORT" val="{&quot;height&quot;:7440,&quot;width&quot;:9600}"/>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7440,&quot;width&quot;:9600}"/>
  <p:tag name="REFSHAPE" val="966956676"/>
</p:tagLst>
</file>

<file path=ppt/tags/tag104.xml><?xml version="1.0" encoding="utf-8"?>
<p:tagLst xmlns:a="http://schemas.openxmlformats.org/drawingml/2006/main" xmlns:r="http://schemas.openxmlformats.org/officeDocument/2006/relationships" xmlns:p="http://schemas.openxmlformats.org/presentationml/2006/main">
  <p:tag name="KSO_WM_UNIT_VALUE" val="1311*1692"/>
  <p:tag name="KSO_WM_UNIT_HIGHLIGHT" val="0"/>
  <p:tag name="KSO_WM_UNIT_COMPATIBLE" val="0"/>
  <p:tag name="KSO_WM_UNIT_DIAGRAM_ISNUMVISUAL" val="0"/>
  <p:tag name="KSO_WM_UNIT_DIAGRAM_ISREFERUNIT" val="0"/>
  <p:tag name="KSO_WM_UNIT_TYPE" val="d"/>
  <p:tag name="KSO_WM_UNIT_INDEX" val="1"/>
  <p:tag name="KSO_WM_UNIT_ID" val="diagram20200430_1*d*1"/>
  <p:tag name="KSO_WM_TEMPLATE_CATEGORY" val="diagram"/>
  <p:tag name="KSO_WM_TEMPLATE_INDEX" val="20200430"/>
  <p:tag name="KSO_WM_UNIT_LAYERLEVEL" val="1"/>
  <p:tag name="KSO_WM_TAG_VERSION" val="1.0"/>
  <p:tag name="KSO_WM_BEAUTIFY_FLAG" val="#wm#"/>
  <p:tag name="KSO_WM_UNIT_PLACING_PICTURE_INFO" val="{&quot;code&quot;:&quot;a[1]&quot;,&quot;full_picture&quot;:false,&quot;last_crop_picture&quot;:&quot;a[1]&quot;,&quot;scheme&quot;:&quot;2-2&quot;,&quot;spacing&quot;:0}"/>
  <p:tag name="KSO_WM_UNIT_BLOCK" val="0"/>
  <p:tag name="KSO_WM_UNIT_PLACING_PICTURE" val="145119.798"/>
  <p:tag name="KSO_WM_UNIT_DECORATE_INFO" val="{&quot;DecorateInfoX&quot;:{&quot;IsLeft&quot;:true,&quot;IsRight&quot;:false,&quot;IsAbs&quot;:true},&quot;DecorateInfoY&quot;:{&quot;IsTop&quot;:true,&quot;IsBottom&quot;:false,&quot;IsAbs&quot;:true}}"/>
  <p:tag name="KSO_WM_UNIT_SUPPORT_UNIT_TYPE" val="[&quot;d&quot;,&quot;α&quot;,&quot;β&quot;,&quot;η&quot;]"/>
  <p:tag name="KSO_WM_UNIT_PLACING_PICTURE_USER_VIEWPORT" val="{&quot;height&quot;:7440,&quot;width&quot;:9600}"/>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7440,&quot;width&quot;:9600}"/>
  <p:tag name="REFSHAPE" val="459648548"/>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00430_1*a*1"/>
  <p:tag name="KSO_WM_TEMPLATE_CATEGORY" val="diagram"/>
  <p:tag name="KSO_WM_TEMPLATE_INDEX" val="20200430"/>
  <p:tag name="KSO_WM_UNIT_LAYERLEVEL" val="1"/>
  <p:tag name="KSO_WM_TAG_VERSION" val="1.0"/>
  <p:tag name="KSO_WM_BEAUTIFY_FLAG" val="#wm#"/>
  <p:tag name="KSO_WM_UNIT_DEFAULT_FONT" val="24;44;4"/>
  <p:tag name="KSO_WM_UNIT_BLOCK" val="0"/>
  <p:tag name="KSO_WM_UNIT_DECORATE_INFO" val="{&quot;DecorateInfoX&quot;:{&quot;IsLeft&quot;:true,&quot;IsRight&quot;:false,&quot;IsAbs&quot;:true},&quot;DecorateInfoY&quot;:{&quot;IsTop&quot;:true,&quot;IsBottom&quot;:false,&quot;IsAbs&quot;:true}}"/>
  <p:tag name="KSO_WM_UNIT_SMARTLAYOUT_COMPRESS_INFO" val="{&#10;    &quot;id&quot;: &quot;2020-02-17T10:00:09&quot;,&#10;    &quot;max&quot;: 0.1612597464013632,&#10;    &quot;parentMax&quot;: {&#10;        &quot;max&quot;: 2.8983465528112404&#10;    },&#10;    &quot;topChanged&quot;: 0.00015686155305871807&#10;}&#10;"/>
  <p:tag name="KSO_WM_UNIT_TEXT_FILL_FORE_SCHEMECOLOR_INDEX_BRIGHTNESS" val="0.15"/>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00430_1*a*1"/>
  <p:tag name="KSO_WM_TEMPLATE_CATEGORY" val="diagram"/>
  <p:tag name="KSO_WM_TEMPLATE_INDEX" val="20200430"/>
  <p:tag name="KSO_WM_UNIT_LAYERLEVEL" val="1"/>
  <p:tag name="KSO_WM_TAG_VERSION" val="1.0"/>
  <p:tag name="KSO_WM_BEAUTIFY_FLAG" val="#wm#"/>
  <p:tag name="KSO_WM_UNIT_DEFAULT_FONT" val="24;44;4"/>
  <p:tag name="KSO_WM_UNIT_BLOCK" val="0"/>
  <p:tag name="KSO_WM_UNIT_DECORATE_INFO" val="{&quot;DecorateInfoX&quot;:{&quot;IsLeft&quot;:true,&quot;IsRight&quot;:false,&quot;IsAbs&quot;:true},&quot;DecorateInfoY&quot;:{&quot;IsTop&quot;:true,&quot;IsBottom&quot;:false,&quot;IsAbs&quot;:true}}"/>
  <p:tag name="KSO_WM_UNIT_SMARTLAYOUT_COMPRESS_INFO" val="{&#10;    &quot;id&quot;: &quot;2020-02-17T10:00:09&quot;,&#10;    &quot;max&quot;: 0.1612597464013632,&#10;    &quot;parentMax&quot;: {&#10;        &quot;max&quot;: 2.8983465528112404&#10;    },&#10;    &quot;topChanged&quot;: 0.00015686155305871807&#10;}&#10;"/>
  <p:tag name="KSO_WM_UNIT_TEXT_FILL_FORE_SCHEMECOLOR_INDEX_BRIGHTNESS" val="0.15"/>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SLIDE_BACKGROUND_TYPE" val="general"/>
  <p:tag name="KSO_WM_SLIDE_BK_DARK_LIGHT" val="2"/>
  <p:tag name="KSO_WM_UNIT_TYPE" val="i"/>
  <p:tag name="KSO_WM_UNIT_INDEX" val="4"/>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SLIDE_BACKGROUND_TYPE" val="general"/>
  <p:tag name="KSO_WM_SLIDE_BK_DARK_LIGHT" val="2"/>
  <p:tag name="KSO_WM_UNIT_TYPE" val="i"/>
  <p:tag name="KSO_WM_UNIT_INDEX"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SLIDE_BACKGROUND_TYPE" val="general"/>
  <p:tag name="KSO_WM_SLIDE_BK_DARK_LIGHT" val="2"/>
  <p:tag name="KSO_WM_UNIT_TYPE" val="i"/>
  <p:tag name="KSO_WM_UNIT_INDEX" val="3"/>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TOPIC_ID" val="2869567"/>
  <p:tag name="KSO_WM_TEMPLATE_OUTLINE_ID" val="15"/>
  <p:tag name="KSO_WM_TEMPLATE_SCENE_ID" val="1"/>
  <p:tag name="KSO_WM_TEMPLATE_JOB_ID" val="2"/>
  <p:tag name="KSO_WM_TEMPLATE_TOPIC_DEFAULT" val="1"/>
  <p:tag name="KSO_WM_TEMPLATE_SUBCATEGORY" val="0"/>
  <p:tag name="KSO_WM_TAG_VERSION" val="1.0"/>
  <p:tag name="KSO_WM_BEAUTIFY_FLAG" val="#wm#"/>
  <p:tag name="KSO_WM_TEMPLATE_CATEGORY" val="custom"/>
  <p:tag name="KSO_WM_TEMPLATE_INDEX" val="2019658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TABLE_BEAUTIFY" val="smartTable{707c98f2-42e0-4791-a5ef-c03d5eaa4090}"/>
</p:tagLst>
</file>

<file path=ppt/tags/tag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979,&quot;width&quot;:8841}"/>
</p:tagLst>
</file>

<file path=ppt/theme/theme1.xml><?xml version="1.0" encoding="utf-8"?>
<a:theme xmlns:a="http://schemas.openxmlformats.org/drawingml/2006/main" name="1_Office 主题​​">
  <a:themeElements>
    <a:clrScheme name="7">
      <a:dk1>
        <a:srgbClr val="000000"/>
      </a:dk1>
      <a:lt1>
        <a:srgbClr val="FFFFFF"/>
      </a:lt1>
      <a:dk2>
        <a:srgbClr val="44546A"/>
      </a:dk2>
      <a:lt2>
        <a:srgbClr val="E7E6E6"/>
      </a:lt2>
      <a:accent1>
        <a:srgbClr val="595959"/>
      </a:accent1>
      <a:accent2>
        <a:srgbClr val="8496B0"/>
      </a:accent2>
      <a:accent3>
        <a:srgbClr val="D7B5C6"/>
      </a:accent3>
      <a:accent4>
        <a:srgbClr val="BCBCBC"/>
      </a:accent4>
      <a:accent5>
        <a:srgbClr val="034A90"/>
      </a:accent5>
      <a:accent6>
        <a:srgbClr val="595959"/>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5122</Words>
  <Application>Microsoft Office PowerPoint</Application>
  <PresentationFormat>宽屏</PresentationFormat>
  <Paragraphs>562</Paragraphs>
  <Slides>91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91</vt:i4>
      </vt:variant>
    </vt:vector>
  </HeadingPairs>
  <TitlesOfParts>
    <vt:vector size="98" baseType="lpstr">
      <vt:lpstr>黑体</vt:lpstr>
      <vt:lpstr>楷体_GB2312</vt:lpstr>
      <vt:lpstr>宋体</vt:lpstr>
      <vt:lpstr>微软雅黑</vt:lpstr>
      <vt:lpstr>Arial</vt:lpstr>
      <vt:lpstr>Times New Roman</vt:lpstr>
      <vt:lpstr>1_Office 主题​​</vt:lpstr>
      <vt:lpstr>八年级地理中考复习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八年级地理中考复习</dc:title>
  <dc:creator>lenovo</dc:creator>
  <cp:lastModifiedBy>赵 德华</cp:lastModifiedBy>
  <cp:revision>8</cp:revision>
  <dcterms:created xsi:type="dcterms:W3CDTF">2020-02-17T00:40:00Z</dcterms:created>
  <dcterms:modified xsi:type="dcterms:W3CDTF">2020-03-09T03:49:22Z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